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398" r:id="rId3"/>
    <p:sldId id="297" r:id="rId4"/>
    <p:sldId id="298" r:id="rId5"/>
    <p:sldId id="305" r:id="rId6"/>
    <p:sldId id="390" r:id="rId7"/>
    <p:sldId id="388" r:id="rId8"/>
    <p:sldId id="290" r:id="rId9"/>
    <p:sldId id="397" r:id="rId10"/>
    <p:sldId id="395" r:id="rId11"/>
    <p:sldId id="393" r:id="rId12"/>
    <p:sldId id="396" r:id="rId13"/>
    <p:sldId id="309" r:id="rId14"/>
    <p:sldId id="292" r:id="rId15"/>
    <p:sldId id="293" r:id="rId16"/>
    <p:sldId id="294" r:id="rId17"/>
    <p:sldId id="295" r:id="rId18"/>
    <p:sldId id="296" r:id="rId19"/>
    <p:sldId id="306" r:id="rId20"/>
    <p:sldId id="307" r:id="rId21"/>
    <p:sldId id="287" r:id="rId22"/>
  </p:sldIdLst>
  <p:sldSz cx="9144000" cy="6858000" type="screen4x3"/>
  <p:notesSz cx="6858000" cy="97234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4B6"/>
    <a:srgbClr val="0099FF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94" autoAdjust="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5A99CE6B-0BD0-4853-89A0-9F4D679A01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D7D4A08-475D-42F4-9D26-F9C05B17C5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FCD33-388F-4A11-A162-1128218C3019}" type="datetime1">
              <a:rPr lang="sl-SI" smtClean="0"/>
              <a:t>13. 04. 2022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5870287-5B52-482F-B873-385A30C86C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8D99581-78A7-4B06-9A4E-80C7B8B47C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4B273-6391-4BEA-A095-F8CDCE7903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412429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3DACF95-6AE8-4701-97C0-9D979C4B9B7F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618038"/>
            <a:ext cx="5486400" cy="4376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B227102-2142-4BA4-8A77-9F3579BDA50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213180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227102-2142-4BA4-8A77-9F3579BDA500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7F64FBD-E32F-4CF8-8FB7-1472F65095E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5A45ADA1-33F8-4840-808A-5C4E5FDC3A93}" type="datetime1">
              <a:rPr lang="sl-SI" smtClean="0"/>
              <a:t>13. 04. 2022</a:t>
            </a:fld>
            <a:endParaRPr lang="sl-SI"/>
          </a:p>
        </p:txBody>
      </p:sp>
      <p:sp>
        <p:nvSpPr>
          <p:cNvPr id="6" name="Rezervirano mjesto zaglavlja 5">
            <a:extLst>
              <a:ext uri="{FF2B5EF4-FFF2-40B4-BE49-F238E27FC236}">
                <a16:creationId xmlns:a16="http://schemas.microsoft.com/office/drawing/2014/main" id="{5AC3160F-21BE-40B6-878E-6BCAF1AC02F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72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C08AF-59CE-4064-B44D-6F022FFDF1BF}" type="datetime1">
              <a:rPr lang="sl-SI" smtClean="0"/>
              <a:t>13. 04. 2022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C842-18BC-4744-9D34-7C0FAA7EC66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56B1B-E6E4-451A-B115-3AE1C8DF9C82}" type="datetime1">
              <a:rPr lang="sl-SI" smtClean="0"/>
              <a:t>13. 04. 2022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8086-D808-4097-9C07-E02A5F865EF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6C4A-356F-4562-8ABF-5EA3628F95D0}" type="datetime1">
              <a:rPr lang="sl-SI" smtClean="0"/>
              <a:t>13. 04. 2022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B3F3-62E5-4294-9664-31065F003B1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61871-9818-4876-A245-90C9E162E116}" type="datetime1">
              <a:rPr lang="sl-SI" smtClean="0"/>
              <a:t>13. 04. 2022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18571-7B09-4C94-BBF1-55C3F43AC05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99C5C-481C-419E-A819-3D4F7EDB4DED}" type="datetime1">
              <a:rPr lang="sl-SI" smtClean="0"/>
              <a:t>13. 04. 2022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E6A5-27FC-487C-B8AF-A5D171D215F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8ADD2-EF56-4F3E-BE1B-3EE646EAE2A5}" type="datetime1">
              <a:rPr lang="sl-SI" smtClean="0"/>
              <a:t>13. 04. 2022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F656-F5CD-435C-91ED-2A2577F4AFA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2802-1E54-4902-AD3D-6B8239DC1FCB}" type="datetime1">
              <a:rPr lang="sl-SI" smtClean="0"/>
              <a:t>13. 04. 2022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4141-DF66-4379-9231-31CED92D89D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23EAD-038D-42E1-ABB9-2B5A05D55480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E559-77D8-42EE-B3B0-0219868F8A4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7991E-5D63-4A85-989B-F28AE5568D1B}" type="datetime1">
              <a:rPr lang="sl-SI" smtClean="0"/>
              <a:t>13. 04. 2022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D6D5-3441-44D2-BE20-F07025B48B9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F1E9B-AD8D-4F64-9950-B189E7555CAF}" type="datetime1">
              <a:rPr lang="sl-SI" smtClean="0"/>
              <a:t>13. 04. 2022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122C-3519-471F-811C-97A6C2D4D2A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E60D-FD80-4026-B342-2FE19B90A645}" type="datetime1">
              <a:rPr lang="sl-SI" smtClean="0"/>
              <a:t>13. 04. 2022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FBCB-8D78-4FD3-95CF-4CA69297407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BA140D-A362-4358-BC25-457CAE595509}" type="datetime1">
              <a:rPr lang="sl-SI" smtClean="0"/>
              <a:t>13. 04. 2022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901521-A4FD-4416-B57D-9EBBEE508F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69442" y="3390627"/>
            <a:ext cx="9144000" cy="35004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 dirty="0"/>
          </a:p>
        </p:txBody>
      </p:sp>
      <p:sp>
        <p:nvSpPr>
          <p:cNvPr id="2051" name="Naslov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3100387"/>
          </a:xfrm>
        </p:spPr>
        <p:txBody>
          <a:bodyPr/>
          <a:lstStyle/>
          <a:p>
            <a:pPr eaLnBrk="1" hangingPunct="1"/>
            <a:br>
              <a:rPr lang="sl-SI" dirty="0"/>
            </a:br>
            <a:endParaRPr lang="sl-SI" dirty="0"/>
          </a:p>
        </p:txBody>
      </p:sp>
      <p:sp>
        <p:nvSpPr>
          <p:cNvPr id="2052" name="Podnaslov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416800" cy="1752600"/>
          </a:xfrm>
        </p:spPr>
        <p:txBody>
          <a:bodyPr/>
          <a:lstStyle/>
          <a:p>
            <a:pPr eaLnBrk="1" hangingPunct="1"/>
            <a:r>
              <a:rPr lang="sl-SI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Realitetna Terapija</a:t>
            </a:r>
          </a:p>
          <a:p>
            <a:pPr eaLnBrk="1" hangingPunct="1"/>
            <a:endParaRPr lang="sl-SI" sz="4000" dirty="0">
              <a:latin typeface="Arial" pitchFamily="34" charset="0"/>
              <a:cs typeface="Arial" pitchFamily="34" charset="0"/>
            </a:endParaRPr>
          </a:p>
          <a:p>
            <a:pPr algn="r" eaLnBrk="1" hangingPunct="1"/>
            <a:endParaRPr lang="sl-SI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grada noge 1"/>
          <p:cNvSpPr txBox="1">
            <a:spLocks/>
          </p:cNvSpPr>
          <p:nvPr/>
        </p:nvSpPr>
        <p:spPr>
          <a:xfrm>
            <a:off x="87843" y="6326188"/>
            <a:ext cx="8712200" cy="365125"/>
          </a:xfrm>
          <a:prstGeom prst="rect">
            <a:avLst/>
          </a:prstGeom>
        </p:spPr>
        <p:txBody>
          <a:bodyPr anchor="ctr"/>
          <a:lstStyle>
            <a:defPPr>
              <a:defRPr lang="sl-SI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sl-SI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59323"/>
            <a:ext cx="60981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 Bold" charset="0"/>
                <a:ea typeface="MS PMincho" charset="-128"/>
                <a:cs typeface="DaxCondensedLight" charset="0"/>
              </a:rPr>
              <a:t>                                                                                                                                                                                                       </a:t>
            </a:r>
            <a:endParaRPr kumimoji="0" lang="sl-SI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 Bold" charset="0"/>
                <a:ea typeface="MS PMincho" charset="-128"/>
                <a:cs typeface="DaxCondensedLight" charset="0"/>
              </a:rPr>
              <a:t> 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61927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 Bold" charset="0"/>
                <a:ea typeface="MS PMincho" charset="-128"/>
                <a:cs typeface="DaxCondensedLight" charset="0"/>
              </a:rPr>
              <a:t>                                                                                                                                                                                                       </a:t>
            </a:r>
            <a:endParaRPr kumimoji="0" lang="sl-SI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 Bold" charset="0"/>
                <a:ea typeface="MS PMincho" charset="-128"/>
                <a:cs typeface="DaxCondensedLight" charset="0"/>
              </a:rPr>
              <a:t>                                                                                                                                                                                                        </a:t>
            </a:r>
            <a:endParaRPr kumimoji="0" lang="sl-SI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 Bold" charset="0"/>
                <a:ea typeface="MS PMincho" charset="-128"/>
                <a:cs typeface="DaxCondensedLight" charset="0"/>
              </a:rPr>
              <a:t>                                                                                                                                                                                                      </a:t>
            </a:r>
            <a:endParaRPr kumimoji="0" lang="sl-SI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 Bold" charset="0"/>
                <a:ea typeface="MS PMincho" charset="-128"/>
                <a:cs typeface="DaxCondensedLight" charset="0"/>
              </a:rPr>
              <a:t>                                                                                                                                                                                                        </a:t>
            </a:r>
            <a:endParaRPr kumimoji="0" lang="sl-SI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 Bold" charset="0"/>
                <a:ea typeface="MS PMincho" charset="-128"/>
                <a:cs typeface="DaxCondensedLight" charset="0"/>
              </a:rPr>
              <a:t>                                                                                                                                                                                                     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277E173-61C2-4A94-8579-8F9D2C4E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4BF15-64B8-4BC6-A38C-8D4EC34D7787}" type="datetime1">
              <a:rPr lang="sl-SI" smtClean="0"/>
              <a:t>13. 04. 2022</a:t>
            </a:fld>
            <a:endParaRPr lang="sl-SI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E931A63-6C03-4B49-AD0E-36DB8A47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7C842-18BC-4744-9D34-7C0FAA7EC667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EA91E5FD-F1DE-444C-9034-D7AEA47E505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5277" y="5858158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Slika 13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09FD3340-A1F7-4B7A-ADE6-09A854EAB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0312"/>
            <a:ext cx="4141440" cy="875604"/>
          </a:xfrm>
          <a:prstGeom prst="rect">
            <a:avLst/>
          </a:prstGeom>
          <a:noFill/>
        </p:spPr>
      </p:pic>
      <p:sp>
        <p:nvSpPr>
          <p:cNvPr id="16" name="TekstniOkvir 15">
            <a:extLst>
              <a:ext uri="{FF2B5EF4-FFF2-40B4-BE49-F238E27FC236}">
                <a16:creationId xmlns:a16="http://schemas.microsoft.com/office/drawing/2014/main" id="{9256D00D-7C79-47C9-9554-4E76AFAB4DBA}"/>
              </a:ext>
            </a:extLst>
          </p:cNvPr>
          <p:cNvSpPr txBox="1"/>
          <p:nvPr/>
        </p:nvSpPr>
        <p:spPr>
          <a:xfrm>
            <a:off x="1907704" y="1175916"/>
            <a:ext cx="50013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3"/>
          <p:cNvSpPr>
            <a:spLocks noGrp="1"/>
          </p:cNvSpPr>
          <p:nvPr>
            <p:ph type="title"/>
          </p:nvPr>
        </p:nvSpPr>
        <p:spPr>
          <a:xfrm>
            <a:off x="539552" y="576164"/>
            <a:ext cx="8433847" cy="936104"/>
          </a:xfrm>
        </p:spPr>
        <p:txBody>
          <a:bodyPr/>
          <a:lstStyle/>
          <a:p>
            <a:pPr eaLnBrk="1" hangingPunct="1">
              <a:defRPr/>
            </a:pPr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</a:rPr>
              <a:t>  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ORGANIZAM (Cjelokupno ponašanje)-ZATVORENI SISTEM</a:t>
            </a:r>
          </a:p>
        </p:txBody>
      </p:sp>
      <p:cxnSp>
        <p:nvCxnSpPr>
          <p:cNvPr id="5" name="Raven konektor 4"/>
          <p:cNvCxnSpPr/>
          <p:nvPr/>
        </p:nvCxnSpPr>
        <p:spPr bwMode="auto">
          <a:xfrm>
            <a:off x="468313" y="1484314"/>
            <a:ext cx="8280151" cy="47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Ograda vsebine 2"/>
          <p:cNvSpPr txBox="1">
            <a:spLocks/>
          </p:cNvSpPr>
          <p:nvPr/>
        </p:nvSpPr>
        <p:spPr>
          <a:xfrm>
            <a:off x="539552" y="1916832"/>
            <a:ext cx="8229600" cy="438912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l-SI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l-SI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sl-SI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sl-SI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sl-SI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aobljeni pravokotnik 10"/>
          <p:cNvSpPr/>
          <p:nvPr/>
        </p:nvSpPr>
        <p:spPr>
          <a:xfrm>
            <a:off x="6300192" y="3501008"/>
            <a:ext cx="266429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sz="1000" dirty="0"/>
          </a:p>
          <a:p>
            <a:r>
              <a:rPr lang="sl-SI" b="1" dirty="0">
                <a:latin typeface="Arial" pitchFamily="34" charset="0"/>
                <a:cs typeface="Arial" pitchFamily="34" charset="0"/>
              </a:rPr>
              <a:t>SPOSOBNOST PRAĆENJA  I  USPOREĐIVANJA INFORMACIJA  IZ OKOLINE  S NUTARNJIM UPUTAMA </a:t>
            </a:r>
            <a:endParaRPr lang="sl-SI" dirty="0">
              <a:latin typeface="Arial" pitchFamily="34" charset="0"/>
              <a:cs typeface="Arial" pitchFamily="34" charset="0"/>
            </a:endParaRPr>
          </a:p>
          <a:p>
            <a:r>
              <a:rPr lang="sl-SI" dirty="0">
                <a:latin typeface="Arial" pitchFamily="34" charset="0"/>
                <a:cs typeface="Arial" pitchFamily="34" charset="0"/>
              </a:rPr>
              <a:t>ZAMJEDBA</a:t>
            </a:r>
          </a:p>
          <a:p>
            <a:r>
              <a:rPr lang="sl-SI" dirty="0">
                <a:latin typeface="Arial" pitchFamily="34" charset="0"/>
                <a:cs typeface="Arial" pitchFamily="34" charset="0"/>
              </a:rPr>
              <a:t>OČEKIVANJA</a:t>
            </a:r>
          </a:p>
        </p:txBody>
      </p:sp>
      <p:sp>
        <p:nvSpPr>
          <p:cNvPr id="12" name="Zaobljeni pravokotnik 11"/>
          <p:cNvSpPr/>
          <p:nvPr/>
        </p:nvSpPr>
        <p:spPr>
          <a:xfrm>
            <a:off x="179512" y="3789040"/>
            <a:ext cx="3168352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sz="1050" dirty="0"/>
          </a:p>
          <a:p>
            <a:r>
              <a:rPr lang="sl-SI" b="1" dirty="0">
                <a:latin typeface="Arial" pitchFamily="34" charset="0"/>
                <a:cs typeface="Arial" pitchFamily="34" charset="0"/>
              </a:rPr>
              <a:t>SPOSOBNOST  USKLAĐIVANJA SA SOBOM I OKOLINOM </a:t>
            </a:r>
          </a:p>
          <a:p>
            <a:r>
              <a:rPr lang="sl-SI" dirty="0">
                <a:latin typeface="Arial" pitchFamily="34" charset="0"/>
                <a:cs typeface="Arial" pitchFamily="34" charset="0"/>
              </a:rPr>
              <a:t>KREATIVNOST </a:t>
            </a:r>
          </a:p>
          <a:p>
            <a:r>
              <a:rPr lang="sl-SI" dirty="0">
                <a:latin typeface="Arial" pitchFamily="34" charset="0"/>
                <a:cs typeface="Arial" pitchFamily="34" charset="0"/>
              </a:rPr>
              <a:t>SVJESNI IZBORI  -(AKTIVNOST  I MIŠLJENJE)</a:t>
            </a:r>
          </a:p>
          <a:p>
            <a:pPr algn="ctr"/>
            <a:endParaRPr lang="en-US" dirty="0"/>
          </a:p>
        </p:txBody>
      </p:sp>
      <p:sp>
        <p:nvSpPr>
          <p:cNvPr id="13" name="Zaobljeni pravokotnik 12"/>
          <p:cNvSpPr/>
          <p:nvPr/>
        </p:nvSpPr>
        <p:spPr>
          <a:xfrm>
            <a:off x="3275856" y="1628800"/>
            <a:ext cx="295232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b="1" dirty="0">
                <a:latin typeface="Arial" pitchFamily="34" charset="0"/>
                <a:cs typeface="Arial" pitchFamily="34" charset="0"/>
              </a:rPr>
              <a:t>UROĐENE UPUTE (MOTIVACIJA)</a:t>
            </a:r>
            <a:endParaRPr lang="sl-SI" dirty="0">
              <a:latin typeface="Arial" pitchFamily="34" charset="0"/>
              <a:cs typeface="Arial" pitchFamily="34" charset="0"/>
            </a:endParaRPr>
          </a:p>
          <a:p>
            <a:r>
              <a:rPr lang="sl-SI" dirty="0">
                <a:latin typeface="Arial" pitchFamily="34" charset="0"/>
                <a:cs typeface="Arial" pitchFamily="34" charset="0"/>
              </a:rPr>
              <a:t>OSNOVNE POTREBE</a:t>
            </a:r>
          </a:p>
          <a:p>
            <a:r>
              <a:rPr lang="sl-SI" dirty="0">
                <a:latin typeface="Arial" pitchFamily="34" charset="0"/>
                <a:cs typeface="Arial" pitchFamily="34" charset="0"/>
              </a:rPr>
              <a:t>SVIJET KVALITETE – ISKUSTVA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3995936" y="4293096"/>
            <a:ext cx="1584176" cy="1584176"/>
            <a:chOff x="3131840" y="2204864"/>
            <a:chExt cx="2520280" cy="2448272"/>
          </a:xfrm>
        </p:grpSpPr>
        <p:sp>
          <p:nvSpPr>
            <p:cNvPr id="14" name="Elipsa 13"/>
            <p:cNvSpPr/>
            <p:nvPr/>
          </p:nvSpPr>
          <p:spPr>
            <a:xfrm>
              <a:off x="3131840" y="2204864"/>
              <a:ext cx="2520280" cy="244827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vo ukrivljena puščica 18"/>
            <p:cNvSpPr/>
            <p:nvPr/>
          </p:nvSpPr>
          <p:spPr>
            <a:xfrm rot="10800000">
              <a:off x="3246398" y="2538719"/>
              <a:ext cx="657890" cy="178566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Puščica gor 20"/>
          <p:cNvSpPr/>
          <p:nvPr/>
        </p:nvSpPr>
        <p:spPr>
          <a:xfrm rot="5400000">
            <a:off x="5688124" y="4778804"/>
            <a:ext cx="50405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uščica gor 21"/>
          <p:cNvSpPr/>
          <p:nvPr/>
        </p:nvSpPr>
        <p:spPr>
          <a:xfrm rot="16200000">
            <a:off x="3383869" y="4761147"/>
            <a:ext cx="504056" cy="4320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uščica gor 22"/>
          <p:cNvSpPr/>
          <p:nvPr/>
        </p:nvSpPr>
        <p:spPr>
          <a:xfrm>
            <a:off x="4499992" y="3645024"/>
            <a:ext cx="504056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Levo ukrivljena puščica 23"/>
          <p:cNvSpPr/>
          <p:nvPr/>
        </p:nvSpPr>
        <p:spPr>
          <a:xfrm>
            <a:off x="5076056" y="4509120"/>
            <a:ext cx="413531" cy="11554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DD2D057-482F-4D2F-861C-559A74A1E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43F99-75A5-48D9-8149-6E9060776406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90F944D-CA06-40CC-8572-1C325F43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E559-77D8-42EE-B3B0-0219868F8A4E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pic>
        <p:nvPicPr>
          <p:cNvPr id="25" name="Picture 7">
            <a:extLst>
              <a:ext uri="{FF2B5EF4-FFF2-40B4-BE49-F238E27FC236}">
                <a16:creationId xmlns:a16="http://schemas.microsoft.com/office/drawing/2014/main" id="{1EC8D26E-EC55-4C0F-88B3-1B094AB34209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0682" y="6164734"/>
            <a:ext cx="2193446" cy="50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Slika 2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317F7562-3C21-46F9-9BD0-A5CDA41EA3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-13399"/>
            <a:ext cx="4376021" cy="791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7645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b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OTVORENI SISTEM – Linearna uzročnost</a:t>
            </a:r>
          </a:p>
        </p:txBody>
      </p:sp>
      <p:cxnSp>
        <p:nvCxnSpPr>
          <p:cNvPr id="13" name="Raven konektor 12"/>
          <p:cNvCxnSpPr/>
          <p:nvPr/>
        </p:nvCxnSpPr>
        <p:spPr bwMode="auto">
          <a:xfrm>
            <a:off x="468313" y="1484315"/>
            <a:ext cx="7704087" cy="47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Oval 6"/>
          <p:cNvSpPr>
            <a:spLocks noGrp="1" noChangeArrowheads="1"/>
          </p:cNvSpPr>
          <p:nvPr>
            <p:ph idx="1"/>
          </p:nvPr>
        </p:nvSpPr>
        <p:spPr bwMode="auto">
          <a:xfrm>
            <a:off x="2699792" y="1988840"/>
            <a:ext cx="3240360" cy="3528393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None/>
            </a:pPr>
            <a:r>
              <a:rPr lang="sr-Latn-CS" sz="6000" dirty="0"/>
              <a:t>    </a:t>
            </a:r>
            <a:endParaRPr lang="sr-Latn-CS" sz="6000" b="1" dirty="0"/>
          </a:p>
        </p:txBody>
      </p:sp>
      <p:sp>
        <p:nvSpPr>
          <p:cNvPr id="26" name="Desna puščica 25"/>
          <p:cNvSpPr/>
          <p:nvPr/>
        </p:nvSpPr>
        <p:spPr>
          <a:xfrm>
            <a:off x="1763688" y="3501008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Desna puščica 27"/>
          <p:cNvSpPr/>
          <p:nvPr/>
        </p:nvSpPr>
        <p:spPr>
          <a:xfrm>
            <a:off x="6012160" y="3501008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PoljeZBesedilom 28"/>
          <p:cNvSpPr txBox="1"/>
          <p:nvPr/>
        </p:nvSpPr>
        <p:spPr>
          <a:xfrm>
            <a:off x="1619672" y="32129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 </a:t>
            </a:r>
            <a:r>
              <a:rPr lang="sl-SI" b="1" dirty="0" err="1"/>
              <a:t>Ulaz</a:t>
            </a:r>
            <a:endParaRPr lang="sl-SI" b="1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5940152" y="32129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err="1"/>
              <a:t>Izlaz</a:t>
            </a:r>
            <a:endParaRPr lang="sl-SI" b="1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3635896" y="3356992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err="1"/>
              <a:t>Organizam</a:t>
            </a:r>
            <a:r>
              <a:rPr lang="sl-SI" b="1" dirty="0"/>
              <a:t>    </a:t>
            </a:r>
          </a:p>
          <a:p>
            <a:r>
              <a:rPr lang="sl-SI" sz="1200" b="1" dirty="0"/>
              <a:t>  Crna</a:t>
            </a:r>
            <a:r>
              <a:rPr lang="sl-SI" b="1" dirty="0"/>
              <a:t> </a:t>
            </a:r>
            <a:r>
              <a:rPr lang="en-US" sz="1200" b="1" dirty="0" err="1"/>
              <a:t>kutijic</a:t>
            </a:r>
            <a:r>
              <a:rPr lang="sl-SI" sz="1200" b="1" dirty="0"/>
              <a:t>a </a:t>
            </a:r>
          </a:p>
          <a:p>
            <a:endParaRPr lang="sl-SI" b="1" dirty="0"/>
          </a:p>
          <a:p>
            <a:endParaRPr lang="sl-SI" b="1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179512" y="3429000"/>
            <a:ext cx="1728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err="1"/>
              <a:t>Vanjske</a:t>
            </a:r>
            <a:r>
              <a:rPr lang="sl-SI" sz="1600" b="1" dirty="0"/>
              <a:t> </a:t>
            </a:r>
          </a:p>
          <a:p>
            <a:r>
              <a:rPr lang="sl-SI" sz="1600" b="1" dirty="0" err="1"/>
              <a:t>varijable</a:t>
            </a:r>
            <a:r>
              <a:rPr lang="sl-SI" sz="1600" b="1" dirty="0"/>
              <a:t> </a:t>
            </a:r>
          </a:p>
        </p:txBody>
      </p:sp>
      <p:sp>
        <p:nvSpPr>
          <p:cNvPr id="33" name="PoljeZBesedilom 32"/>
          <p:cNvSpPr txBox="1"/>
          <p:nvPr/>
        </p:nvSpPr>
        <p:spPr>
          <a:xfrm>
            <a:off x="7092280" y="3356992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Ponašanje -</a:t>
            </a:r>
            <a:r>
              <a:rPr lang="sl-SI" sz="1600" b="1" dirty="0" err="1"/>
              <a:t>Izlazna</a:t>
            </a:r>
            <a:r>
              <a:rPr lang="sl-SI" sz="1600" b="1" dirty="0"/>
              <a:t> </a:t>
            </a:r>
            <a:r>
              <a:rPr lang="sl-SI" sz="1600" b="1" dirty="0" err="1"/>
              <a:t>varijabla</a:t>
            </a:r>
            <a:endParaRPr lang="sl-SI" sz="1600" b="1" dirty="0"/>
          </a:p>
        </p:txBody>
      </p:sp>
      <p:sp>
        <p:nvSpPr>
          <p:cNvPr id="35" name="Konektor 34"/>
          <p:cNvSpPr/>
          <p:nvPr/>
        </p:nvSpPr>
        <p:spPr>
          <a:xfrm>
            <a:off x="2627784" y="371703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6" name="Konektor 35"/>
          <p:cNvSpPr/>
          <p:nvPr/>
        </p:nvSpPr>
        <p:spPr>
          <a:xfrm flipV="1">
            <a:off x="5940152" y="371703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91C6305-69F6-44A3-B193-8D54C3BC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C6F618-C7F5-4424-A0FE-93FF4EB13496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43ACAAF-08FF-451E-B808-AA56AC23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  <p:pic>
        <p:nvPicPr>
          <p:cNvPr id="19" name="Picture 7">
            <a:extLst>
              <a:ext uri="{FF2B5EF4-FFF2-40B4-BE49-F238E27FC236}">
                <a16:creationId xmlns:a16="http://schemas.microsoft.com/office/drawing/2014/main" id="{08104CA2-C6CD-4006-AD2D-B8C1152C4A8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896" y="5841148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Slika 19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5C36A61E-56DA-4DBB-B95F-E76F1691B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94"/>
            <a:ext cx="4536503" cy="791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398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589240"/>
          </a:xfrm>
        </p:spPr>
        <p:txBody>
          <a:bodyPr/>
          <a:lstStyle/>
          <a:p>
            <a:pPr>
              <a:buNone/>
            </a:pPr>
            <a:r>
              <a:rPr lang="sl-SI" sz="1800" dirty="0"/>
              <a:t>                                      </a:t>
            </a:r>
            <a:r>
              <a:rPr lang="sl-SI" sz="1800" b="1" dirty="0"/>
              <a:t> </a:t>
            </a:r>
          </a:p>
          <a:p>
            <a:pPr>
              <a:buNone/>
            </a:pPr>
            <a:r>
              <a:rPr lang="sl-SI" sz="1800" b="1" dirty="0"/>
              <a:t>                                                               </a:t>
            </a:r>
            <a:endParaRPr lang="sl-SI" dirty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/>
              <a:t>                  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/>
              <a:t>                      </a:t>
            </a:r>
            <a:r>
              <a:rPr lang="sl-SI" sz="1100" dirty="0">
                <a:latin typeface="Arial" pitchFamily="34" charset="0"/>
                <a:cs typeface="Arial" pitchFamily="34" charset="0"/>
              </a:rPr>
              <a:t>   </a:t>
            </a:r>
            <a:r>
              <a:rPr lang="sl-SI" dirty="0"/>
              <a:t>         </a:t>
            </a:r>
            <a:endParaRPr lang="sl-SI" sz="1800" b="1" dirty="0"/>
          </a:p>
        </p:txBody>
      </p:sp>
      <p:sp>
        <p:nvSpPr>
          <p:cNvPr id="5" name="Oval 6"/>
          <p:cNvSpPr txBox="1">
            <a:spLocks noChangeArrowheads="1"/>
          </p:cNvSpPr>
          <p:nvPr/>
        </p:nvSpPr>
        <p:spPr bwMode="auto">
          <a:xfrm>
            <a:off x="2771800" y="1988840"/>
            <a:ext cx="3456384" cy="3672408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r-Latn-CS" sz="6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Latn-CS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sr-Latn-CS" dirty="0"/>
              <a:t>         </a:t>
            </a:r>
            <a:r>
              <a:rPr kumimoji="0" lang="sr-Latn-CS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Komparator</a:t>
            </a:r>
            <a:endParaRPr kumimoji="0" lang="sr-Latn-CS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kumimoji="0" lang="sr-Latn-CS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lang="sr-Latn-CS" b="1" dirty="0"/>
              <a:t>Organizam </a:t>
            </a:r>
            <a:endParaRPr kumimoji="0" lang="sr-Latn-CS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esna puščica 5"/>
          <p:cNvSpPr/>
          <p:nvPr/>
        </p:nvSpPr>
        <p:spPr>
          <a:xfrm>
            <a:off x="1691680" y="3645024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oljeZBesedilom 7"/>
          <p:cNvSpPr txBox="1"/>
          <p:nvPr/>
        </p:nvSpPr>
        <p:spPr>
          <a:xfrm>
            <a:off x="1763688" y="292494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      </a:t>
            </a:r>
          </a:p>
          <a:p>
            <a:r>
              <a:rPr lang="sl-SI" b="1" dirty="0"/>
              <a:t> </a:t>
            </a:r>
            <a:r>
              <a:rPr lang="sl-SI" b="1" dirty="0" err="1"/>
              <a:t>Ulaz</a:t>
            </a:r>
            <a:endParaRPr lang="sl-SI" b="1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5796136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      </a:t>
            </a:r>
            <a:r>
              <a:rPr lang="sl-SI" b="1" dirty="0" err="1"/>
              <a:t>Izlaz</a:t>
            </a:r>
            <a:endParaRPr lang="sl-SI" b="1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3851920" y="2204864"/>
            <a:ext cx="13681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/>
              <a:t>Uputni</a:t>
            </a:r>
            <a:endParaRPr lang="sl-SI" sz="1600" b="1" dirty="0"/>
          </a:p>
          <a:p>
            <a:r>
              <a:rPr lang="sl-SI" sz="1600" b="1" dirty="0"/>
              <a:t>     Signal</a:t>
            </a:r>
          </a:p>
        </p:txBody>
      </p:sp>
      <p:sp>
        <p:nvSpPr>
          <p:cNvPr id="11" name="Konektor 10"/>
          <p:cNvSpPr/>
          <p:nvPr/>
        </p:nvSpPr>
        <p:spPr>
          <a:xfrm>
            <a:off x="2627784" y="371703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Konektor 11"/>
          <p:cNvSpPr/>
          <p:nvPr/>
        </p:nvSpPr>
        <p:spPr>
          <a:xfrm flipH="1">
            <a:off x="6228185" y="371703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5" name="Raven konektor 14"/>
          <p:cNvCxnSpPr/>
          <p:nvPr/>
        </p:nvCxnSpPr>
        <p:spPr bwMode="auto">
          <a:xfrm>
            <a:off x="457200" y="1417638"/>
            <a:ext cx="82296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PoljeZBesedilom 15"/>
          <p:cNvSpPr txBox="1"/>
          <p:nvPr/>
        </p:nvSpPr>
        <p:spPr>
          <a:xfrm>
            <a:off x="457200" y="476672"/>
            <a:ext cx="8363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ZATVORENI SISTEM- Kružna uzroč</a:t>
            </a:r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nost </a:t>
            </a:r>
          </a:p>
        </p:txBody>
      </p:sp>
      <p:sp>
        <p:nvSpPr>
          <p:cNvPr id="18" name="Desna puščica 17"/>
          <p:cNvSpPr/>
          <p:nvPr/>
        </p:nvSpPr>
        <p:spPr>
          <a:xfrm>
            <a:off x="4860032" y="3645024"/>
            <a:ext cx="11944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Vsota 18"/>
          <p:cNvSpPr/>
          <p:nvPr/>
        </p:nvSpPr>
        <p:spPr>
          <a:xfrm>
            <a:off x="4139952" y="3501008"/>
            <a:ext cx="576064" cy="576064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oljeZBesedilom 19"/>
          <p:cNvSpPr txBox="1"/>
          <p:nvPr/>
        </p:nvSpPr>
        <p:spPr>
          <a:xfrm>
            <a:off x="7164288" y="3356992"/>
            <a:ext cx="197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Ponašanje –</a:t>
            </a:r>
          </a:p>
          <a:p>
            <a:r>
              <a:rPr lang="sl-SI" sz="1600" b="1" dirty="0" err="1"/>
              <a:t>Izlazna</a:t>
            </a:r>
            <a:r>
              <a:rPr lang="sl-SI" sz="1600" b="1" dirty="0"/>
              <a:t> </a:t>
            </a:r>
            <a:r>
              <a:rPr lang="sl-SI" sz="1600" b="1" dirty="0" err="1"/>
              <a:t>varijabla</a:t>
            </a:r>
            <a:endParaRPr lang="sl-SI" sz="1600" b="1" dirty="0"/>
          </a:p>
        </p:txBody>
      </p:sp>
      <p:sp>
        <p:nvSpPr>
          <p:cNvPr id="21" name="Minus 20"/>
          <p:cNvSpPr/>
          <p:nvPr/>
        </p:nvSpPr>
        <p:spPr>
          <a:xfrm>
            <a:off x="6300192" y="3645024"/>
            <a:ext cx="914400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uščica gor 21"/>
          <p:cNvSpPr/>
          <p:nvPr/>
        </p:nvSpPr>
        <p:spPr>
          <a:xfrm>
            <a:off x="2699792" y="4005064"/>
            <a:ext cx="72008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Minus 22"/>
          <p:cNvSpPr/>
          <p:nvPr/>
        </p:nvSpPr>
        <p:spPr>
          <a:xfrm>
            <a:off x="1907704" y="5805264"/>
            <a:ext cx="5976664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b="1" dirty="0">
              <a:solidFill>
                <a:schemeClr val="tx1"/>
              </a:solidFill>
            </a:endParaRPr>
          </a:p>
          <a:p>
            <a:pPr algn="ctr"/>
            <a:r>
              <a:rPr lang="sl-SI" sz="2800" b="1" dirty="0">
                <a:solidFill>
                  <a:schemeClr val="tx1"/>
                </a:solidFill>
              </a:rPr>
              <a:t>Okolina – crna </a:t>
            </a:r>
            <a:r>
              <a:rPr lang="en-US" sz="2800" b="1" dirty="0" err="1">
                <a:solidFill>
                  <a:schemeClr val="tx1"/>
                </a:solidFill>
              </a:rPr>
              <a:t>kutijica</a:t>
            </a:r>
            <a:r>
              <a:rPr lang="sl-SI" sz="2800" b="1" dirty="0">
                <a:solidFill>
                  <a:schemeClr val="tx1"/>
                </a:solidFill>
              </a:rPr>
              <a:t> 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24" name="Puščica dol 23"/>
          <p:cNvSpPr/>
          <p:nvPr/>
        </p:nvSpPr>
        <p:spPr>
          <a:xfrm>
            <a:off x="4427984" y="314096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Minus 24"/>
          <p:cNvSpPr/>
          <p:nvPr/>
        </p:nvSpPr>
        <p:spPr>
          <a:xfrm>
            <a:off x="7020272" y="404664"/>
            <a:ext cx="72008" cy="9001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PoljeZBesedilom 25"/>
          <p:cNvSpPr txBox="1"/>
          <p:nvPr/>
        </p:nvSpPr>
        <p:spPr>
          <a:xfrm>
            <a:off x="2483768" y="4005064"/>
            <a:ext cx="32573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b="1" dirty="0"/>
              <a:t>Pov</a:t>
            </a:r>
          </a:p>
          <a:p>
            <a:r>
              <a:rPr lang="sl-SI" sz="1100" b="1" dirty="0"/>
              <a:t>r</a:t>
            </a:r>
          </a:p>
          <a:p>
            <a:r>
              <a:rPr lang="sl-SI" sz="1100" b="1" dirty="0"/>
              <a:t>a</a:t>
            </a:r>
          </a:p>
          <a:p>
            <a:r>
              <a:rPr lang="sl-SI" sz="1100" b="1" dirty="0"/>
              <a:t>t</a:t>
            </a:r>
          </a:p>
          <a:p>
            <a:r>
              <a:rPr lang="sl-SI" sz="1100" b="1" dirty="0"/>
              <a:t>na</a:t>
            </a:r>
          </a:p>
          <a:p>
            <a:r>
              <a:rPr lang="sl-SI" sz="1100" b="1" dirty="0"/>
              <a:t> </a:t>
            </a:r>
          </a:p>
          <a:p>
            <a:r>
              <a:rPr lang="sl-SI" sz="1100" b="1" dirty="0"/>
              <a:t>i</a:t>
            </a:r>
          </a:p>
          <a:p>
            <a:r>
              <a:rPr lang="sl-SI" sz="1100" b="1" dirty="0"/>
              <a:t>n</a:t>
            </a:r>
          </a:p>
          <a:p>
            <a:r>
              <a:rPr lang="sl-SI" sz="1100" b="1" dirty="0"/>
              <a:t>f.</a:t>
            </a:r>
          </a:p>
          <a:p>
            <a:r>
              <a:rPr lang="sl-SI" sz="800" b="1" dirty="0"/>
              <a:t> </a:t>
            </a:r>
          </a:p>
          <a:p>
            <a:endParaRPr lang="sl-SI" sz="800" b="1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0" y="3501008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      </a:t>
            </a:r>
            <a:r>
              <a:rPr lang="sl-SI" sz="1600" b="1" dirty="0" err="1"/>
              <a:t>Vanjska</a:t>
            </a:r>
            <a:r>
              <a:rPr lang="sl-SI" sz="1600" b="1" dirty="0"/>
              <a:t>    </a:t>
            </a:r>
          </a:p>
          <a:p>
            <a:r>
              <a:rPr lang="sl-SI" sz="1600" b="1" dirty="0"/>
              <a:t>     </a:t>
            </a:r>
            <a:r>
              <a:rPr lang="sl-SI" sz="1600" b="1" dirty="0" err="1"/>
              <a:t>varijabla</a:t>
            </a:r>
            <a:endParaRPr lang="sl-SI" sz="1600" dirty="0"/>
          </a:p>
        </p:txBody>
      </p:sp>
      <p:sp>
        <p:nvSpPr>
          <p:cNvPr id="27" name="Dvosmerna vodoravna puščica 26"/>
          <p:cNvSpPr/>
          <p:nvPr/>
        </p:nvSpPr>
        <p:spPr>
          <a:xfrm>
            <a:off x="2843808" y="3645024"/>
            <a:ext cx="121615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0F10139-6767-42CD-90C3-8C8B99E2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364B15-F47F-4940-9030-6C8FEF75D75D}" type="datetime1">
              <a:rPr lang="sl-SI" smtClean="0"/>
              <a:t>13. 04. 2022</a:t>
            </a:fld>
            <a:endParaRPr lang="sl-SI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120D4D3-5C0C-40D9-9904-A0F9B7C67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  <p:pic>
        <p:nvPicPr>
          <p:cNvPr id="28" name="Picture 7">
            <a:extLst>
              <a:ext uri="{FF2B5EF4-FFF2-40B4-BE49-F238E27FC236}">
                <a16:creationId xmlns:a16="http://schemas.microsoft.com/office/drawing/2014/main" id="{A71C2456-2B0C-4920-8DBC-F6500EF9A7A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9537" y="6237312"/>
            <a:ext cx="1979712" cy="57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Slika 29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E4F274F6-8A19-4EDE-A43F-600E94244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649"/>
            <a:ext cx="4680520" cy="791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484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je frustracija?</a:t>
            </a:r>
          </a:p>
        </p:txBody>
      </p:sp>
      <p:cxnSp>
        <p:nvCxnSpPr>
          <p:cNvPr id="15" name="Raven konektor 14"/>
          <p:cNvCxnSpPr/>
          <p:nvPr/>
        </p:nvCxnSpPr>
        <p:spPr bwMode="auto">
          <a:xfrm>
            <a:off x="457200" y="1417171"/>
            <a:ext cx="8229600" cy="467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073" t="34043" r="22158" b="32546"/>
          <a:stretch>
            <a:fillRect/>
          </a:stretch>
        </p:blipFill>
        <p:spPr bwMode="auto">
          <a:xfrm>
            <a:off x="1763688" y="1844824"/>
            <a:ext cx="590465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937EB4C-6D63-4F8C-AD6F-6EF9A8D0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1067DE-6981-46EC-B6A6-657BA644695C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5A8D5EF-A74F-4BDD-9086-689B3F47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FDD6430C-C3E9-4E37-AF56-45742F96A87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293" y="6021288"/>
            <a:ext cx="2193446" cy="62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9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79D11207-C201-40C8-93C8-3EBFF4E5BE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60424"/>
            <a:ext cx="5256584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konektor 4"/>
          <p:cNvCxnSpPr/>
          <p:nvPr/>
        </p:nvCxnSpPr>
        <p:spPr bwMode="auto">
          <a:xfrm>
            <a:off x="457200" y="1425576"/>
            <a:ext cx="7704087" cy="47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Naslov 8"/>
          <p:cNvSpPr txBox="1">
            <a:spLocks/>
          </p:cNvSpPr>
          <p:nvPr/>
        </p:nvSpPr>
        <p:spPr bwMode="auto">
          <a:xfrm>
            <a:off x="539552" y="170080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Odnos je moje ponašanje </a:t>
            </a:r>
            <a:r>
              <a:rPr kumimoji="0" lang="sl-SI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kojim</a:t>
            </a: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kumimoji="0" lang="sl-SI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uz</a:t>
            </a: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druge </a:t>
            </a:r>
            <a:r>
              <a:rPr kumimoji="0" lang="sl-SI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zadovljavam</a:t>
            </a:r>
            <a:r>
              <a:rPr kumimoji="0" lang="sl-SI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svoje potrebe</a:t>
            </a: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2124397" y="3068960"/>
            <a:ext cx="2087563" cy="208915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sr-Latn-CS" sz="6000" dirty="0"/>
              <a:t> </a:t>
            </a:r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4211960" y="3068960"/>
            <a:ext cx="2089150" cy="2089150"/>
          </a:xfrm>
          <a:prstGeom prst="ellipse">
            <a:avLst/>
          </a:prstGeom>
          <a:gradFill flip="none" rotWithShape="1">
            <a:gsLst>
              <a:gs pos="0">
                <a:srgbClr val="0099FF">
                  <a:shade val="30000"/>
                  <a:satMod val="115000"/>
                </a:srgbClr>
              </a:gs>
              <a:gs pos="50000">
                <a:srgbClr val="0099FF">
                  <a:shade val="67500"/>
                  <a:satMod val="115000"/>
                </a:srgbClr>
              </a:gs>
              <a:gs pos="100000">
                <a:srgbClr val="0099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sr-Latn-CS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5496247" y="3213423"/>
            <a:ext cx="660400" cy="1871662"/>
          </a:xfrm>
          <a:prstGeom prst="curvedLeftArrow">
            <a:avLst>
              <a:gd name="adj1" fmla="val 56683"/>
              <a:gd name="adj2" fmla="val 113365"/>
              <a:gd name="adj3" fmla="val 27884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CS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 rot="10800000">
            <a:off x="2267272" y="3141985"/>
            <a:ext cx="660400" cy="1871663"/>
          </a:xfrm>
          <a:prstGeom prst="curvedLeftArrow">
            <a:avLst>
              <a:gd name="adj1" fmla="val 56683"/>
              <a:gd name="adj2" fmla="val 113365"/>
              <a:gd name="adj3" fmla="val 27884"/>
            </a:avLst>
          </a:prstGeom>
          <a:solidFill>
            <a:srgbClr val="2424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ODNOS </a:t>
            </a:r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>
              <a:buNone/>
            </a:pPr>
            <a:r>
              <a:rPr lang="sl-SI" dirty="0"/>
              <a:t>   </a:t>
            </a:r>
            <a:endParaRPr lang="sl-SI" i="1" dirty="0"/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1081226-4A67-4C61-AE7C-135F85BAD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A388A7-8CAA-471F-853C-6C22906E2EEA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A0B5148-37FD-48D2-9F84-72C4D6EB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2142FBE8-8F00-43AE-918B-55C7F58BE6A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5606772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Slika 1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ED6CB131-723D-44B3-8815-4A369B90D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451"/>
            <a:ext cx="4608511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konektor 4"/>
          <p:cNvCxnSpPr/>
          <p:nvPr/>
        </p:nvCxnSpPr>
        <p:spPr bwMode="auto">
          <a:xfrm>
            <a:off x="468313" y="1484314"/>
            <a:ext cx="7920111" cy="47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3" name="Skupina 12"/>
          <p:cNvGrpSpPr/>
          <p:nvPr/>
        </p:nvGrpSpPr>
        <p:grpSpPr>
          <a:xfrm>
            <a:off x="1475656" y="2132856"/>
            <a:ext cx="5831979" cy="2808312"/>
            <a:chOff x="2124397" y="3068960"/>
            <a:chExt cx="4176713" cy="2089150"/>
          </a:xfrm>
        </p:grpSpPr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2124397" y="3068960"/>
              <a:ext cx="2087563" cy="208915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sr-Latn-CS" sz="6000" dirty="0"/>
                <a:t> </a:t>
              </a:r>
              <a:r>
                <a:rPr lang="sr-Latn-CS" sz="9600" dirty="0">
                  <a:solidFill>
                    <a:schemeClr val="tx2">
                      <a:lumMod val="75000"/>
                    </a:schemeClr>
                  </a:solidFill>
                </a:rPr>
                <a:t>K</a:t>
              </a:r>
            </a:p>
          </p:txBody>
        </p:sp>
        <p:sp>
          <p:nvSpPr>
            <p:cNvPr id="22" name="Oval 7"/>
            <p:cNvSpPr>
              <a:spLocks noChangeArrowheads="1"/>
            </p:cNvSpPr>
            <p:nvPr/>
          </p:nvSpPr>
          <p:spPr bwMode="auto">
            <a:xfrm>
              <a:off x="4211960" y="3068960"/>
              <a:ext cx="2089150" cy="208915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shade val="30000"/>
                    <a:satMod val="115000"/>
                  </a:srgbClr>
                </a:gs>
                <a:gs pos="50000">
                  <a:srgbClr val="0099FF">
                    <a:shade val="67500"/>
                    <a:satMod val="115000"/>
                  </a:srgbClr>
                </a:gs>
                <a:gs pos="100000">
                  <a:srgbClr val="0099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accent1"/>
              </a:solidFill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sr-Latn-CS" sz="8800" dirty="0"/>
                <a:t>T</a:t>
              </a:r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auto">
            <a:xfrm>
              <a:off x="5496247" y="3213423"/>
              <a:ext cx="660400" cy="1871662"/>
            </a:xfrm>
            <a:prstGeom prst="curvedLeftArrow">
              <a:avLst>
                <a:gd name="adj1" fmla="val 56683"/>
                <a:gd name="adj2" fmla="val 113365"/>
                <a:gd name="adj3" fmla="val 2788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sr-Latn-CS"/>
            </a:p>
          </p:txBody>
        </p: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 rot="10800000">
              <a:off x="2267272" y="3141985"/>
              <a:ext cx="660400" cy="1871663"/>
            </a:xfrm>
            <a:prstGeom prst="curvedLeftArrow">
              <a:avLst>
                <a:gd name="adj1" fmla="val 56683"/>
                <a:gd name="adj2" fmla="val 113365"/>
                <a:gd name="adj3" fmla="val 27884"/>
              </a:avLst>
            </a:prstGeom>
            <a:solidFill>
              <a:srgbClr val="2424B6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r-Latn-CS"/>
            </a:p>
          </p:txBody>
        </p:sp>
      </p:grpSp>
      <p:sp>
        <p:nvSpPr>
          <p:cNvPr id="12" name="Naslov 3"/>
          <p:cNvSpPr>
            <a:spLocks noGrp="1"/>
          </p:cNvSpPr>
          <p:nvPr>
            <p:ph type="title"/>
          </p:nvPr>
        </p:nvSpPr>
        <p:spPr>
          <a:xfrm>
            <a:off x="468313" y="548680"/>
            <a:ext cx="8424589" cy="855663"/>
          </a:xfrm>
        </p:spPr>
        <p:txBody>
          <a:bodyPr/>
          <a:lstStyle/>
          <a:p>
            <a:pPr eaLnBrk="1" hangingPunct="1">
              <a:defRPr/>
            </a:pPr>
            <a:r>
              <a:rPr lang="sl-SI" sz="3600" b="1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</a:rPr>
              <a:t>   </a:t>
            </a:r>
            <a:br>
              <a:rPr lang="sl-SI" sz="3600" b="1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</a:rPr>
            </a:br>
            <a:br>
              <a:rPr lang="sl-SI" sz="3600" b="1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</a:rPr>
            </a:b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sl-SI" sz="3600" b="1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</a:rPr>
            </a:b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Odnos terapeuta i klijenta u RT</a:t>
            </a: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78F5810-4A76-4E8F-AA7B-B047EEE6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4A80E5-B426-4105-8586-2ED25F13D5F8}" type="datetime1">
              <a:rPr lang="sl-SI" smtClean="0"/>
              <a:t>13. 04. 2022</a:t>
            </a:fld>
            <a:endParaRPr lang="sl-SI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1071579-A9E8-4C9C-8B8B-059A6EC1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E559-77D8-42EE-B3B0-0219868F8A4E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0613E318-99E5-4334-A596-CFB1C35F884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1645" y="5746901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Slika 14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FC4E497E-C267-41F5-8298-9BA91D7C4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276" y="188640"/>
            <a:ext cx="4350988" cy="840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konektor 4"/>
          <p:cNvCxnSpPr/>
          <p:nvPr/>
        </p:nvCxnSpPr>
        <p:spPr bwMode="auto">
          <a:xfrm>
            <a:off x="468313" y="1484314"/>
            <a:ext cx="8280151" cy="47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Naslov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435702" cy="855663"/>
          </a:xfrm>
        </p:spPr>
        <p:txBody>
          <a:bodyPr/>
          <a:lstStyle/>
          <a:p>
            <a:pPr algn="l" eaLnBrk="1" hangingPunct="1">
              <a:defRPr/>
            </a:pPr>
            <a:r>
              <a:rPr lang="sl-SI" sz="3600" b="1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</a:rPr>
              <a:t>                  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Tijek terapije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86479"/>
              </p:ext>
            </p:extLst>
          </p:nvPr>
        </p:nvGraphicFramePr>
        <p:xfrm>
          <a:off x="323528" y="1700808"/>
          <a:ext cx="8496944" cy="404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480"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err="1">
                          <a:latin typeface="Arial" pitchFamily="34" charset="0"/>
                          <a:cs typeface="Arial" pitchFamily="34" charset="0"/>
                        </a:rPr>
                        <a:t>Klijent</a:t>
                      </a:r>
                      <a:endParaRPr lang="sl-SI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err="1">
                          <a:latin typeface="Arial" pitchFamily="34" charset="0"/>
                          <a:cs typeface="Arial" pitchFamily="34" charset="0"/>
                        </a:rPr>
                        <a:t>Terapeut</a:t>
                      </a:r>
                      <a:endParaRPr lang="sl-SI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008">
                <a:tc>
                  <a:txBody>
                    <a:bodyPr/>
                    <a:lstStyle/>
                    <a:p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Klijent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nastupa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i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djeluje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iz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latin typeface="Arial" pitchFamily="34" charset="0"/>
                          <a:cs typeface="Arial" pitchFamily="34" charset="0"/>
                        </a:rPr>
                        <a:t>tradi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000" b="1" dirty="0" err="1">
                          <a:latin typeface="Arial" pitchFamily="34" charset="0"/>
                          <a:cs typeface="Arial" pitchFamily="34" charset="0"/>
                        </a:rPr>
                        <a:t>ional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nih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uvjerenja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erapeut  nastupa i djeluje iz </a:t>
                      </a:r>
                      <a:r>
                        <a:rPr lang="sl-SI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uvjerenja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 TI.</a:t>
                      </a:r>
                      <a:endParaRPr lang="sl-SI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Oblikuje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nerealna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očekivanja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sl-SI" sz="1800" dirty="0">
                          <a:latin typeface="Arial" pitchFamily="34" charset="0"/>
                          <a:cs typeface="Arial" pitchFamily="34" charset="0"/>
                        </a:rPr>
                        <a:t>nadzirati druge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sl-SI" sz="1800" dirty="0" err="1">
                          <a:latin typeface="Arial" pitchFamily="34" charset="0"/>
                          <a:cs typeface="Arial" pitchFamily="34" charset="0"/>
                        </a:rPr>
                        <a:t>okolnosti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sl-SI" sz="18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1800" dirty="0" err="1">
                          <a:latin typeface="Arial" pitchFamily="34" charset="0"/>
                          <a:cs typeface="Arial" pitchFamily="34" charset="0"/>
                        </a:rPr>
                        <a:t>prošlost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sl-SI" sz="18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1800" dirty="0" err="1">
                          <a:latin typeface="Arial" pitchFamily="34" charset="0"/>
                          <a:cs typeface="Arial" pitchFamily="34" charset="0"/>
                        </a:rPr>
                        <a:t>osjećaje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sl-SI" sz="1800" dirty="0">
                          <a:latin typeface="Arial" pitchFamily="34" charset="0"/>
                          <a:cs typeface="Arial" pitchFamily="34" charset="0"/>
                        </a:rPr>
                        <a:t>fiziologiji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i koristi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izgovore </a:t>
                      </a:r>
                      <a:r>
                        <a:rPr lang="sl-SI" sz="2000" b="0" dirty="0">
                          <a:latin typeface="Arial" pitchFamily="34" charset="0"/>
                          <a:cs typeface="Arial" pitchFamily="34" charset="0"/>
                        </a:rPr>
                        <a:t>za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 svoja ponašanja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sl-SI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aseline="0" dirty="0" err="1">
                          <a:latin typeface="Arial" pitchFamily="34" charset="0"/>
                          <a:cs typeface="Arial" pitchFamily="34" charset="0"/>
                        </a:rPr>
                        <a:t>Bira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zamjedbu</a:t>
                      </a:r>
                      <a:r>
                        <a:rPr lang="sl-SI" sz="2000" b="1" baseline="0" dirty="0">
                          <a:latin typeface="Arial" pitchFamily="34" charset="0"/>
                          <a:cs typeface="Arial" pitchFamily="34" charset="0"/>
                        </a:rPr>
                        <a:t> i </a:t>
                      </a:r>
                      <a:r>
                        <a:rPr lang="sl-SI" sz="2000" b="1" baseline="0" dirty="0" err="1">
                          <a:latin typeface="Arial" pitchFamily="34" charset="0"/>
                          <a:cs typeface="Arial" pitchFamily="34" charset="0"/>
                        </a:rPr>
                        <a:t>očekivanja</a:t>
                      </a:r>
                      <a:r>
                        <a:rPr lang="sl-SI" sz="2000" b="1" baseline="0" dirty="0">
                          <a:latin typeface="Arial" pitchFamily="34" charset="0"/>
                          <a:cs typeface="Arial" pitchFamily="34" charset="0"/>
                        </a:rPr>
                        <a:t> s </a:t>
                      </a:r>
                      <a:r>
                        <a:rPr lang="sl-SI" sz="2000" b="1" baseline="0" dirty="0" err="1">
                          <a:latin typeface="Arial" pitchFamily="34" charset="0"/>
                          <a:cs typeface="Arial" pitchFamily="34" charset="0"/>
                        </a:rPr>
                        <a:t>kojima</a:t>
                      </a:r>
                      <a:r>
                        <a:rPr lang="sl-SI" sz="20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baseline="0" dirty="0" err="1">
                          <a:latin typeface="Arial" pitchFamily="34" charset="0"/>
                          <a:cs typeface="Arial" pitchFamily="34" charset="0"/>
                        </a:rPr>
                        <a:t>produbljuje</a:t>
                      </a:r>
                      <a:r>
                        <a:rPr lang="sl-SI" sz="20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baseline="0" dirty="0" err="1">
                          <a:latin typeface="Arial" pitchFamily="34" charset="0"/>
                          <a:cs typeface="Arial" pitchFamily="34" charset="0"/>
                        </a:rPr>
                        <a:t>frustraciju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sl-SI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Sluša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0" dirty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li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ent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a i pokušava 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prepoznati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baseline="0" dirty="0" err="1">
                          <a:latin typeface="Arial" pitchFamily="34" charset="0"/>
                          <a:cs typeface="Arial" pitchFamily="34" charset="0"/>
                        </a:rPr>
                        <a:t>uvjerenja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 iz </a:t>
                      </a:r>
                      <a:r>
                        <a:rPr lang="sl-SI" sz="2000" b="0" baseline="0" dirty="0" err="1">
                          <a:latin typeface="Arial" pitchFamily="34" charset="0"/>
                          <a:cs typeface="Arial" pitchFamily="34" charset="0"/>
                        </a:rPr>
                        <a:t>kojih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govori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.  </a:t>
                      </a:r>
                      <a:endParaRPr lang="sl-SI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endParaRPr lang="sl-SI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Usmerava</a:t>
                      </a:r>
                      <a:r>
                        <a:rPr lang="sl-SI" sz="2000" baseline="0" dirty="0">
                          <a:latin typeface="Arial" pitchFamily="34" charset="0"/>
                          <a:cs typeface="Arial" pitchFamily="34" charset="0"/>
                        </a:rPr>
                        <a:t>  razgovor na 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realnost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klijentovih</a:t>
                      </a:r>
                      <a:r>
                        <a:rPr lang="sl-SI" sz="20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baseline="0" dirty="0" err="1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čekivanja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zamjedbu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čime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klijent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produbljuje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latin typeface="Arial" pitchFamily="34" charset="0"/>
                          <a:cs typeface="Arial" pitchFamily="34" charset="0"/>
                        </a:rPr>
                        <a:t>frustra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ciju</a:t>
                      </a:r>
                      <a:r>
                        <a:rPr lang="en-US" sz="2000" dirty="0"/>
                        <a:t>.</a:t>
                      </a:r>
                      <a:endParaRPr lang="sl-S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F53AC16-77F8-47AF-B9C3-7EEDB099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330483-520F-474E-A3F5-74D9BB3857BB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5EAC7FA-993F-4407-86AC-053A3094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E559-77D8-42EE-B3B0-0219868F8A4E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CF5DC9B5-5016-4200-8AEB-C219CD8529B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7864" y="5909751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326A7ED8-C77A-46CA-A635-FF20A90A7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735" y="4525"/>
            <a:ext cx="4176465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konektor 4"/>
          <p:cNvCxnSpPr/>
          <p:nvPr/>
        </p:nvCxnSpPr>
        <p:spPr bwMode="auto">
          <a:xfrm>
            <a:off x="395536" y="1484784"/>
            <a:ext cx="8352184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Naslov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435702" cy="936104"/>
          </a:xfrm>
        </p:spPr>
        <p:txBody>
          <a:bodyPr/>
          <a:lstStyle/>
          <a:p>
            <a:pPr eaLnBrk="1" hangingPunct="1">
              <a:defRPr/>
            </a:pPr>
            <a:r>
              <a:rPr lang="sl-SI" sz="1100" b="1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</a:rPr>
              <a:t>            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600" b="1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</a:rPr>
              <a:t>   </a:t>
            </a: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Tijek terapije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61248"/>
              </p:ext>
            </p:extLst>
          </p:nvPr>
        </p:nvGraphicFramePr>
        <p:xfrm>
          <a:off x="323528" y="1772816"/>
          <a:ext cx="8496944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480"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err="1">
                          <a:latin typeface="Arial" pitchFamily="34" charset="0"/>
                          <a:cs typeface="Arial" pitchFamily="34" charset="0"/>
                        </a:rPr>
                        <a:t>Klijent</a:t>
                      </a:r>
                      <a:endParaRPr lang="sl-SI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err="1">
                          <a:latin typeface="Arial" pitchFamily="34" charset="0"/>
                          <a:cs typeface="Arial" pitchFamily="34" charset="0"/>
                        </a:rPr>
                        <a:t>Terapeut</a:t>
                      </a:r>
                      <a:endParaRPr lang="sl-SI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45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Postavlja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2000" b="1" dirty="0" err="1">
                          <a:latin typeface="Arial" pitchFamily="34" charset="0"/>
                          <a:cs typeface="Arial" pitchFamily="34" charset="0"/>
                        </a:rPr>
                        <a:t>mptom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u prvi plan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Osjeća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nezadovoljstvo u  odnosima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0" dirty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 važnim drugima ili usamljenost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ne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zadovoljava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svoje potrebe na način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koji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ga čini zadovoljnim. 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Nezadovoljan</a:t>
                      </a:r>
                      <a:r>
                        <a:rPr lang="sl-SI" sz="20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je na</a:t>
                      </a:r>
                      <a:r>
                        <a:rPr lang="sl-SI" sz="20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različnim područjima</a:t>
                      </a:r>
                      <a:r>
                        <a:rPr lang="sl-SI" sz="20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u životu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sl-SI" sz="1800" dirty="0" err="1">
                          <a:latin typeface="Arial" pitchFamily="34" charset="0"/>
                          <a:cs typeface="Arial" pitchFamily="34" charset="0"/>
                        </a:rPr>
                        <a:t>obitelj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sl-SI" sz="1800" dirty="0" err="1">
                          <a:latin typeface="Arial" pitchFamily="34" charset="0"/>
                          <a:cs typeface="Arial" pitchFamily="34" charset="0"/>
                        </a:rPr>
                        <a:t>profesija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sl-SI" sz="1800" dirty="0" err="1">
                          <a:latin typeface="Arial" pitchFamily="34" charset="0"/>
                          <a:cs typeface="Arial" pitchFamily="34" charset="0"/>
                        </a:rPr>
                        <a:t>osobni</a:t>
                      </a:r>
                      <a:r>
                        <a:rPr lang="sl-SI" sz="1800" baseline="0" dirty="0">
                          <a:latin typeface="Arial" pitchFamily="34" charset="0"/>
                          <a:cs typeface="Arial" pitchFamily="34" charset="0"/>
                        </a:rPr>
                        <a:t> život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sl-S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Usmjerava  razgovor na </a:t>
                      </a:r>
                      <a:r>
                        <a:rPr lang="sl-SI" sz="2000" baseline="0" dirty="0">
                          <a:latin typeface="Arial" pitchFamily="34" charset="0"/>
                          <a:cs typeface="Arial" pitchFamily="34" charset="0"/>
                        </a:rPr>
                        <a:t>kontekst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klijentovog života</a:t>
                      </a:r>
                      <a:r>
                        <a:rPr lang="sl-SI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1800" baseline="0" dirty="0">
                          <a:latin typeface="Arial" pitchFamily="34" charset="0"/>
                          <a:cs typeface="Arial" pitchFamily="34" charset="0"/>
                        </a:rPr>
                        <a:t>(obitelj, profesija, osobni život) </a:t>
                      </a:r>
                      <a:r>
                        <a:rPr lang="sl-SI" sz="18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s naglaskom na odnose i  time nudi</a:t>
                      </a:r>
                      <a:r>
                        <a:rPr lang="sl-SI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klijentu</a:t>
                      </a:r>
                      <a:r>
                        <a:rPr lang="sl-SI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ovu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latin typeface="Arial" pitchFamily="34" charset="0"/>
                          <a:cs typeface="Arial" pitchFamily="34" charset="0"/>
                        </a:rPr>
                        <a:t>perspe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ktivu</a:t>
                      </a:r>
                      <a:r>
                        <a:rPr lang="sl-SI" sz="2400" b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sl-SI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Ne vidi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mogućnost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 izbora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osjeća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se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bespomoćno</a:t>
                      </a:r>
                      <a:r>
                        <a:rPr lang="sl-SI" sz="2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Usmjerava razgovor na  </a:t>
                      </a: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uvjerenja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iz kojih klijent  nastupa  na važnim područjima u svom životu </a:t>
                      </a:r>
                      <a:r>
                        <a:rPr lang="sl-SI" sz="1600" baseline="0" dirty="0">
                          <a:latin typeface="Arial" pitchFamily="34" charset="0"/>
                          <a:cs typeface="Arial" pitchFamily="34" charset="0"/>
                        </a:rPr>
                        <a:t>(obitelj, profesija, osobni život).</a:t>
                      </a:r>
                      <a:endParaRPr lang="sl-S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A888DE1-7C4A-4A94-BBA1-907EB004F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DC3CC-4E7B-4F8C-9AEC-B6811B535C21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39F7742-F66D-405F-9099-A474BEB23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E559-77D8-42EE-B3B0-0219868F8A4E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18845BC7-07A1-46F8-8C1B-3BD9BC277A5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6165341"/>
            <a:ext cx="2193446" cy="55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82ED4FDB-25AF-4657-9F80-2383BA0AC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-102617"/>
            <a:ext cx="4608512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konektor 4"/>
          <p:cNvCxnSpPr/>
          <p:nvPr/>
        </p:nvCxnSpPr>
        <p:spPr bwMode="auto">
          <a:xfrm>
            <a:off x="467544" y="1483594"/>
            <a:ext cx="8280920" cy="119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Naslov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435702" cy="855663"/>
          </a:xfrm>
        </p:spPr>
        <p:txBody>
          <a:bodyPr/>
          <a:lstStyle/>
          <a:p>
            <a:pPr algn="l" eaLnBrk="1" hangingPunct="1">
              <a:defRPr/>
            </a:pPr>
            <a:r>
              <a:rPr lang="sl-SI" sz="3600" b="1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</a:rPr>
              <a:t>                    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Tijek terapije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199457"/>
              </p:ext>
            </p:extLst>
          </p:nvPr>
        </p:nvGraphicFramePr>
        <p:xfrm>
          <a:off x="323528" y="2060848"/>
          <a:ext cx="849694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480"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err="1">
                          <a:latin typeface="Arial" pitchFamily="34" charset="0"/>
                          <a:cs typeface="Arial" pitchFamily="34" charset="0"/>
                        </a:rPr>
                        <a:t>Klijent</a:t>
                      </a:r>
                      <a:endParaRPr lang="sl-SI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err="1">
                          <a:latin typeface="Arial" pitchFamily="34" charset="0"/>
                          <a:cs typeface="Arial" pitchFamily="34" charset="0"/>
                        </a:rPr>
                        <a:t>Terapeut</a:t>
                      </a:r>
                      <a:endParaRPr lang="sl-SI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456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sl-SI" sz="2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Na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savjetovanje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dolazi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s </a:t>
                      </a:r>
                      <a:r>
                        <a:rPr lang="sl-SI" sz="2000" b="1" dirty="0" err="1">
                          <a:latin typeface="Arial" pitchFamily="34" charset="0"/>
                          <a:cs typeface="Arial" pitchFamily="34" charset="0"/>
                        </a:rPr>
                        <a:t>povjerenjem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u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terapeuta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i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motivacijom</a:t>
                      </a:r>
                      <a:r>
                        <a:rPr lang="sl-SI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da </a:t>
                      </a:r>
                      <a:r>
                        <a:rPr lang="sl-SI" sz="2000" dirty="0" err="1">
                          <a:latin typeface="Arial" pitchFamily="34" charset="0"/>
                          <a:cs typeface="Arial" pitchFamily="34" charset="0"/>
                        </a:rPr>
                        <a:t>riješi</a:t>
                      </a:r>
                      <a:r>
                        <a:rPr lang="sl-SI" sz="2000" dirty="0">
                          <a:latin typeface="Arial" pitchFamily="34" charset="0"/>
                          <a:cs typeface="Arial" pitchFamily="34" charset="0"/>
                        </a:rPr>
                        <a:t> svoj problem.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sl-SI" sz="2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sl-SI" sz="2000" b="1" dirty="0">
                          <a:latin typeface="Arial" pitchFamily="34" charset="0"/>
                          <a:cs typeface="Arial" pitchFamily="34" charset="0"/>
                        </a:rPr>
                        <a:t>Gradi odnos  </a:t>
                      </a:r>
                      <a:r>
                        <a:rPr lang="sl-SI" sz="2000" b="0" dirty="0" err="1">
                          <a:latin typeface="Arial" pitchFamily="34" charset="0"/>
                          <a:cs typeface="Arial" pitchFamily="34" charset="0"/>
                        </a:rPr>
                        <a:t>koji</a:t>
                      </a:r>
                      <a:r>
                        <a:rPr lang="sl-SI" sz="2000" b="0" dirty="0">
                          <a:latin typeface="Arial" pitchFamily="34" charset="0"/>
                          <a:cs typeface="Arial" pitchFamily="34" charset="0"/>
                        </a:rPr>
                        <a:t> temelji na </a:t>
                      </a:r>
                      <a:r>
                        <a:rPr lang="sl-SI" sz="2000" b="0" dirty="0" err="1">
                          <a:latin typeface="Arial" pitchFamily="34" charset="0"/>
                          <a:cs typeface="Arial" pitchFamily="34" charset="0"/>
                        </a:rPr>
                        <a:t>samoprocjeni</a:t>
                      </a:r>
                      <a:r>
                        <a:rPr lang="sl-SI" sz="2000" b="0" dirty="0">
                          <a:latin typeface="Arial" pitchFamily="34" charset="0"/>
                          <a:cs typeface="Arial" pitchFamily="34" charset="0"/>
                        </a:rPr>
                        <a:t>  i </a:t>
                      </a:r>
                      <a:r>
                        <a:rPr lang="sl-SI" sz="2000" b="0" dirty="0" err="1">
                          <a:latin typeface="Arial" pitchFamily="34" charset="0"/>
                          <a:cs typeface="Arial" pitchFamily="34" charset="0"/>
                        </a:rPr>
                        <a:t>omogućava</a:t>
                      </a:r>
                      <a:r>
                        <a:rPr lang="sl-SI" sz="2000" b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0" dirty="0" err="1">
                          <a:latin typeface="Arial" pitchFamily="34" charset="0"/>
                          <a:cs typeface="Arial" pitchFamily="34" charset="0"/>
                        </a:rPr>
                        <a:t>klijentu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 da razvija </a:t>
                      </a:r>
                      <a:r>
                        <a:rPr lang="sl-SI" sz="2000" b="0" baseline="0" dirty="0" err="1">
                          <a:latin typeface="Arial" pitchFamily="34" charset="0"/>
                          <a:cs typeface="Arial" pitchFamily="34" charset="0"/>
                        </a:rPr>
                        <a:t>uvjerenja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 TI </a:t>
                      </a:r>
                      <a:r>
                        <a:rPr lang="sl-SI" sz="2000" b="0" baseline="0" dirty="0" err="1">
                          <a:latin typeface="Arial" pitchFamily="34" charset="0"/>
                          <a:cs typeface="Arial" pitchFamily="34" charset="0"/>
                        </a:rPr>
                        <a:t>što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 je </a:t>
                      </a:r>
                      <a:r>
                        <a:rPr lang="sl-SI" sz="2000" b="0" baseline="0" dirty="0" err="1">
                          <a:latin typeface="Arial" pitchFamily="34" charset="0"/>
                          <a:cs typeface="Arial" pitchFamily="34" charset="0"/>
                        </a:rPr>
                        <a:t>najvažniji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0" baseline="0" dirty="0" err="1">
                          <a:latin typeface="Arial" pitchFamily="34" charset="0"/>
                          <a:cs typeface="Arial" pitchFamily="34" charset="0"/>
                        </a:rPr>
                        <a:t>dio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sz="2000" b="0" baseline="0" dirty="0" err="1">
                          <a:latin typeface="Arial" pitchFamily="34" charset="0"/>
                          <a:cs typeface="Arial" pitchFamily="34" charset="0"/>
                        </a:rPr>
                        <a:t>njegovog</a:t>
                      </a:r>
                      <a:r>
                        <a:rPr lang="sl-SI" sz="2000" b="0" baseline="0" dirty="0">
                          <a:latin typeface="Arial" pitchFamily="34" charset="0"/>
                          <a:cs typeface="Arial" pitchFamily="34" charset="0"/>
                        </a:rPr>
                        <a:t> odnosa. Vjeruje da klijent ima potencijala da podigne kvalitetu svog živta na višu razinu.</a:t>
                      </a:r>
                      <a:endParaRPr lang="sl-SI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6041B27-538F-454A-8677-CEA3F282D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404E0-5D66-4EBC-90EB-1FFCB3122CF5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B957266-6C10-439C-9C39-5A178E6E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E559-77D8-42EE-B3B0-0219868F8A4E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E9D86B9A-7EA9-4D58-931B-683B949913C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7864" y="5826313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C8889197-42BB-4D90-9BFD-802E3FB52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244"/>
            <a:ext cx="4608512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Grupna realitetna terapij</a:t>
            </a:r>
            <a:r>
              <a:rPr lang="sl-SI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</a:p>
        </p:txBody>
      </p:sp>
      <p:sp>
        <p:nvSpPr>
          <p:cNvPr id="20" name="Ograda besedila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Grupu razumijemo kao zajednicu pojedinaca ( zatvorenih sistema) čija su ponašanja namjenska. Namjena ponašanja je uspostaviti unutarnju ravnotežu i ravnotežu s okolinom.</a:t>
            </a: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Članovi grupe u GRT djeluju u skladu sa svojim tradicionalnim uvjerenjima. </a:t>
            </a:r>
          </a:p>
          <a:p>
            <a:endParaRPr lang="sl-SI" dirty="0"/>
          </a:p>
        </p:txBody>
      </p:sp>
      <p:cxnSp>
        <p:nvCxnSpPr>
          <p:cNvPr id="15" name="Raven konektor 14"/>
          <p:cNvCxnSpPr/>
          <p:nvPr/>
        </p:nvCxnSpPr>
        <p:spPr bwMode="auto">
          <a:xfrm>
            <a:off x="457200" y="1417171"/>
            <a:ext cx="8229600" cy="467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 l="5798" t="21040" r="6993" b="8826"/>
          <a:stretch>
            <a:fillRect/>
          </a:stretch>
        </p:blipFill>
        <p:spPr bwMode="auto">
          <a:xfrm>
            <a:off x="1115616" y="4221088"/>
            <a:ext cx="662473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F72D474-3ACE-43F2-8112-1A3CAE8F4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DAD1C4-83C5-454F-9FFC-D8224C3C1687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A84D0C2-A5AE-4939-ADAD-429BDEA7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61243EE3-843A-48D4-B802-C4E57BC465D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6443" y="5825681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E3666933-E363-441A-991B-F6CC1AF9A1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-57298"/>
            <a:ext cx="4680520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1F6967-66B3-4CF2-837C-1B83EFDC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dirty="0"/>
            </a:br>
            <a:br>
              <a:rPr lang="hr-HR" dirty="0"/>
            </a:br>
            <a:r>
              <a:rPr lang="hr-HR" dirty="0"/>
              <a:t>Autor RT i 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0DB059-C243-4A5B-A8C0-E3A008458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 err="1"/>
              <a:t>Dr.William</a:t>
            </a:r>
            <a:r>
              <a:rPr lang="hr-HR" dirty="0"/>
              <a:t> </a:t>
            </a:r>
            <a:r>
              <a:rPr lang="hr-HR" dirty="0" err="1"/>
              <a:t>Glasser</a:t>
            </a:r>
            <a:r>
              <a:rPr lang="hr-HR" dirty="0"/>
              <a:t>, američki psihijatar</a:t>
            </a:r>
            <a:endParaRPr lang="en-US" dirty="0"/>
          </a:p>
        </p:txBody>
      </p:sp>
      <p:cxnSp>
        <p:nvCxnSpPr>
          <p:cNvPr id="7" name="Raven konektor 4">
            <a:extLst>
              <a:ext uri="{FF2B5EF4-FFF2-40B4-BE49-F238E27FC236}">
                <a16:creationId xmlns:a16="http://schemas.microsoft.com/office/drawing/2014/main" id="{6A1DFD92-9AB6-43BA-AA82-E80DBC4C0C33}"/>
              </a:ext>
            </a:extLst>
          </p:cNvPr>
          <p:cNvCxnSpPr/>
          <p:nvPr/>
        </p:nvCxnSpPr>
        <p:spPr bwMode="auto">
          <a:xfrm>
            <a:off x="468313" y="1484314"/>
            <a:ext cx="8064127" cy="47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Rezervirano mjesto datuma 7">
            <a:extLst>
              <a:ext uri="{FF2B5EF4-FFF2-40B4-BE49-F238E27FC236}">
                <a16:creationId xmlns:a16="http://schemas.microsoft.com/office/drawing/2014/main" id="{3BC49112-5965-4BD8-B8B7-191F2C25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62D44C-0D5B-479F-B0D1-81254269A342}" type="datetime1">
              <a:rPr lang="sl-SI" smtClean="0"/>
              <a:t>13. 04. 2022</a:t>
            </a:fld>
            <a:endParaRPr lang="sl-SI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398920E-7F70-48A4-98C5-8B61C6CC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4E98B3F2-CC29-43C7-8AD5-5DE1762C633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7864" y="5845251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DCC3BF9D-5E5B-429E-A8E9-EFC3ACD81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178" y="204517"/>
            <a:ext cx="4141440" cy="791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497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Grupna realitetna terapija</a:t>
            </a:r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grada vsebine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GRT je primjena TI grupnom savjetovanju/psihoterapiji. Terapeut 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konfrontirara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svoja TI uvjerenja tako da ih adresira na grupu, a ne na pojedinca i tako omogućava sudjelovanje svim članovima grupe. </a:t>
            </a: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Indikacija za uključivanje pojedinca u GRT je deficit socijalne mreže u kojoj može vježbati nova uvjerenja.</a:t>
            </a: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GRT je primjenjiva  kad imamo nedostatak vremena, a veći broj klijenata koji traže pomoć.</a:t>
            </a: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GRT se primjenjuje i u institucijama u kojima je pomoć onima koji je traže unaprijed ponuđena kroz rad u grupi.</a:t>
            </a:r>
          </a:p>
          <a:p>
            <a:endParaRPr lang="sl-SI" dirty="0"/>
          </a:p>
        </p:txBody>
      </p:sp>
      <p:cxnSp>
        <p:nvCxnSpPr>
          <p:cNvPr id="12" name="Raven konektor 11"/>
          <p:cNvCxnSpPr/>
          <p:nvPr/>
        </p:nvCxnSpPr>
        <p:spPr bwMode="auto">
          <a:xfrm>
            <a:off x="457200" y="1417171"/>
            <a:ext cx="8229600" cy="467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22F6CF7-2CCD-4F99-B4C7-DCE8131D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586ABA-0C9F-47D8-829C-13A1C75F99A9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F0FBCD1-7CDA-4C85-92AF-7C42C49D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  <p:pic>
        <p:nvPicPr>
          <p:cNvPr id="13" name="Picture 7">
            <a:extLst>
              <a:ext uri="{FF2B5EF4-FFF2-40B4-BE49-F238E27FC236}">
                <a16:creationId xmlns:a16="http://schemas.microsoft.com/office/drawing/2014/main" id="{A07E8D38-6BF9-4970-B368-272DAED7592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5277" y="5791351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Slika 13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97F44475-448D-4560-9950-0B707FEDF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14648"/>
            <a:ext cx="4824535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0" y="3357563"/>
            <a:ext cx="9144000" cy="35004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4099" name="Naslov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3100387"/>
          </a:xfrm>
        </p:spPr>
        <p:txBody>
          <a:bodyPr/>
          <a:lstStyle/>
          <a:p>
            <a:pPr eaLnBrk="1" hangingPunct="1"/>
            <a:br>
              <a:rPr lang="sl-SI" dirty="0"/>
            </a:br>
            <a:endParaRPr lang="sl-SI" dirty="0"/>
          </a:p>
        </p:txBody>
      </p:sp>
      <p:sp>
        <p:nvSpPr>
          <p:cNvPr id="4100" name="Podnaslov 2"/>
          <p:cNvSpPr>
            <a:spLocks noGrp="1"/>
          </p:cNvSpPr>
          <p:nvPr>
            <p:ph type="subTitle" idx="1"/>
          </p:nvPr>
        </p:nvSpPr>
        <p:spPr>
          <a:xfrm>
            <a:off x="755650" y="2276474"/>
            <a:ext cx="7416800" cy="3168749"/>
          </a:xfrm>
        </p:spPr>
        <p:txBody>
          <a:bodyPr/>
          <a:lstStyle/>
          <a:p>
            <a:pPr eaLnBrk="1" hangingPunct="1"/>
            <a:endParaRPr lang="sl-SI" dirty="0">
              <a:solidFill>
                <a:schemeClr val="bg1"/>
              </a:solidFill>
            </a:endParaRPr>
          </a:p>
          <a:p>
            <a:pPr eaLnBrk="1" hangingPunct="1"/>
            <a:endParaRPr lang="sl-SI" dirty="0">
              <a:solidFill>
                <a:schemeClr val="bg1"/>
              </a:solidFill>
            </a:endParaRPr>
          </a:p>
          <a:p>
            <a:pPr eaLnBrk="1" hangingPunct="1"/>
            <a:r>
              <a:rPr lang="sl-SI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Hvala</a:t>
            </a:r>
          </a:p>
          <a:p>
            <a:pPr eaLnBrk="1" hangingPunct="1"/>
            <a:endParaRPr lang="sl-SI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sl-SI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l-SI" sz="2800" dirty="0">
              <a:solidFill>
                <a:schemeClr val="bg1"/>
              </a:solidFill>
            </a:endParaRP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6AB62F3-E9C1-43AC-BB57-320B3D71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97CDB-5B81-46F7-B41B-8E76E36AC703}" type="datetime1">
              <a:rPr lang="sl-SI" smtClean="0"/>
              <a:t>13. 04. 2022</a:t>
            </a:fld>
            <a:endParaRPr lang="sl-SI"/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CE44D540-590B-4507-8804-88FD62949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7C842-18BC-4744-9D34-7C0FAA7EC667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12976A16-83EC-424B-B469-0FAB870F67E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406" y="293839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9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8339E909-64FD-4086-ADB6-14AC8849F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10" y="383984"/>
            <a:ext cx="3960440" cy="927480"/>
          </a:xfrm>
          <a:prstGeom prst="rect">
            <a:avLst/>
          </a:prstGeom>
          <a:noFill/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E773BDAF-E437-4C99-8447-CBF03CCDBEA6}"/>
              </a:ext>
            </a:extLst>
          </p:cNvPr>
          <p:cNvSpPr txBox="1"/>
          <p:nvPr/>
        </p:nvSpPr>
        <p:spPr>
          <a:xfrm>
            <a:off x="2286000" y="1412777"/>
            <a:ext cx="59563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konektor 4"/>
          <p:cNvCxnSpPr/>
          <p:nvPr/>
        </p:nvCxnSpPr>
        <p:spPr bwMode="auto">
          <a:xfrm>
            <a:off x="468313" y="1484314"/>
            <a:ext cx="8064127" cy="47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Naslov 3"/>
          <p:cNvSpPr>
            <a:spLocks noGrp="1"/>
          </p:cNvSpPr>
          <p:nvPr>
            <p:ph type="title"/>
          </p:nvPr>
        </p:nvSpPr>
        <p:spPr>
          <a:xfrm>
            <a:off x="1547664" y="548680"/>
            <a:ext cx="5472608" cy="855663"/>
          </a:xfrm>
        </p:spPr>
        <p:txBody>
          <a:bodyPr/>
          <a:lstStyle/>
          <a:p>
            <a:pPr eaLnBrk="1" hangingPunct="1">
              <a:defRPr/>
            </a:pPr>
            <a:br>
              <a:rPr lang="sl-SI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Definicija RT </a:t>
            </a:r>
          </a:p>
        </p:txBody>
      </p:sp>
      <p:sp>
        <p:nvSpPr>
          <p:cNvPr id="16" name="Ograda vsebine 2"/>
          <p:cNvSpPr txBox="1">
            <a:spLocks/>
          </p:cNvSpPr>
          <p:nvPr/>
        </p:nvSpPr>
        <p:spPr>
          <a:xfrm>
            <a:off x="611560" y="1556792"/>
            <a:ext cx="8229600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Realitetna terapija je</a:t>
            </a:r>
            <a:r>
              <a:rPr kumimoji="0" lang="sl-SI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proces </a:t>
            </a:r>
            <a:r>
              <a:rPr lang="sl-SI" sz="2000" b="1" dirty="0" err="1">
                <a:latin typeface="Arial" pitchFamily="34" charset="0"/>
                <a:cs typeface="Arial" pitchFamily="34" charset="0"/>
              </a:rPr>
              <a:t>primjene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TI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sl-SI" sz="2000" dirty="0">
                <a:latin typeface="Arial" pitchFamily="34" charset="0"/>
                <a:cs typeface="Arial" pitchFamily="34" charset="0"/>
              </a:rPr>
              <a:t>u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radu s korisnicima; savjetovanju/psihoterapiji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Odnos  klijenta/korisnika</a:t>
            </a:r>
            <a:r>
              <a:rPr kumimoji="0" lang="sl-SI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i terapeuta temelji na  različitim uvjerenjima 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Tradicionalnim</a:t>
            </a:r>
            <a:r>
              <a:rPr kumimoji="0" lang="sl-SI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uvjerenjima (Psihologija vanjske kontrole) i Uvjerenjima teorije izbora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Savjetovatelj/terapeut u RT dijeli</a:t>
            </a:r>
            <a:r>
              <a:rPr kumimoji="0" lang="sl-SI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s klijentom svoja uvjerenja teorije izbora kao najvažniji dio svog odnosa s klijentom.</a:t>
            </a:r>
            <a:endParaRPr kumimoji="0" lang="sl-SI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sl-SI" sz="2000" dirty="0" err="1">
                <a:latin typeface="Arial" pitchFamily="34" charset="0"/>
                <a:cs typeface="Arial" pitchFamily="34" charset="0"/>
              </a:rPr>
              <a:t>Savjetovatelj</a:t>
            </a:r>
            <a:r>
              <a:rPr lang="sl-SI" sz="2000" dirty="0">
                <a:latin typeface="Arial" pitchFamily="34" charset="0"/>
                <a:cs typeface="Arial" pitchFamily="34" charset="0"/>
              </a:rPr>
              <a:t> u RT bazira 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svoj rad na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stalnoj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samoprocjeni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temeljenoj</a:t>
            </a:r>
            <a:r>
              <a:rPr kumimoji="0" lang="sl-SI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na informacijama </a:t>
            </a:r>
            <a:r>
              <a:rPr kumimoji="0" lang="sl-SI" sz="20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koje</a:t>
            </a:r>
            <a:r>
              <a:rPr kumimoji="0" lang="sl-SI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mu nudi </a:t>
            </a:r>
            <a:r>
              <a:rPr kumimoji="0" lang="sl-SI" sz="20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klijent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Cilj RT je 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omogućiti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klientu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promjenu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uvjerenja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preko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koje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će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poboljšati svoj odnos s važnim drugima i preko toga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doprinijeti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l-S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svom</a:t>
            </a:r>
            <a:r>
              <a:rPr kumimoji="0" lang="sl-SI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sl-SI" sz="20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duševnom</a:t>
            </a:r>
            <a:r>
              <a:rPr kumimoji="0" lang="sl-SI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sl-SI" sz="20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zdravlju</a:t>
            </a:r>
            <a:r>
              <a:rPr kumimoji="0" lang="sl-SI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sl-SI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33E1EA4-14CB-4A54-9FDF-36AD310B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937921-2663-4869-BBEC-64E66A6E95BB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583C260-9F6A-4690-88C6-7E47CDDD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E559-77D8-42EE-B3B0-0219868F8A4E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45B24109-5446-4D53-BF5B-1653380AE01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9637" y="6125697"/>
            <a:ext cx="2193446" cy="54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A8A2F6BC-D628-4F2F-A2BF-6DDEAA3F2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2786"/>
            <a:ext cx="4248472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konektor 4"/>
          <p:cNvCxnSpPr/>
          <p:nvPr/>
        </p:nvCxnSpPr>
        <p:spPr bwMode="auto">
          <a:xfrm>
            <a:off x="468313" y="1484314"/>
            <a:ext cx="7848103" cy="471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Naslov 3"/>
          <p:cNvSpPr>
            <a:spLocks noGrp="1"/>
          </p:cNvSpPr>
          <p:nvPr>
            <p:ph type="title"/>
          </p:nvPr>
        </p:nvSpPr>
        <p:spPr>
          <a:xfrm>
            <a:off x="1547664" y="548680"/>
            <a:ext cx="5904656" cy="855663"/>
          </a:xfrm>
        </p:spPr>
        <p:txBody>
          <a:bodyPr/>
          <a:lstStyle/>
          <a:p>
            <a:pPr eaLnBrk="1" hangingPunct="1">
              <a:defRPr/>
            </a:pPr>
            <a:b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Što je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Realit</a:t>
            </a:r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etna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sl-SI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terapija?</a:t>
            </a:r>
            <a:endParaRPr lang="sl-SI" sz="3200" b="1" dirty="0" err="1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14"/>
          <p:cNvGrpSpPr/>
          <p:nvPr/>
        </p:nvGrpSpPr>
        <p:grpSpPr>
          <a:xfrm>
            <a:off x="1259632" y="1700808"/>
            <a:ext cx="6490214" cy="4400052"/>
            <a:chOff x="1394154" y="1986662"/>
            <a:chExt cx="6490214" cy="4400052"/>
          </a:xfrm>
        </p:grpSpPr>
        <p:sp>
          <p:nvSpPr>
            <p:cNvPr id="8" name="AutoShape 2"/>
            <p:cNvSpPr>
              <a:spLocks noChangeArrowheads="1"/>
            </p:cNvSpPr>
            <p:nvPr/>
          </p:nvSpPr>
          <p:spPr bwMode="auto">
            <a:xfrm rot="10800000">
              <a:off x="1394154" y="2483749"/>
              <a:ext cx="637493" cy="2745451"/>
            </a:xfrm>
            <a:prstGeom prst="curvedLeftArrow">
              <a:avLst>
                <a:gd name="adj1" fmla="val 81957"/>
                <a:gd name="adj2" fmla="val 162113"/>
                <a:gd name="adj3" fmla="val 34375"/>
              </a:avLst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tx2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tx2">
                    <a:lumMod val="40000"/>
                    <a:lumOff val="60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9525">
              <a:solidFill>
                <a:srgbClr val="2424B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9" name="AutoShape 1"/>
            <p:cNvSpPr>
              <a:spLocks noChangeArrowheads="1"/>
            </p:cNvSpPr>
            <p:nvPr/>
          </p:nvSpPr>
          <p:spPr bwMode="auto">
            <a:xfrm>
              <a:off x="7298809" y="2496963"/>
              <a:ext cx="585559" cy="2804245"/>
            </a:xfrm>
            <a:prstGeom prst="curvedLeftArrow">
              <a:avLst>
                <a:gd name="adj1" fmla="val 94978"/>
                <a:gd name="adj2" fmla="val 189957"/>
                <a:gd name="adj3" fmla="val 33333"/>
              </a:avLst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tx2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tx2">
                    <a:lumMod val="40000"/>
                    <a:lumOff val="60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9525">
              <a:solidFill>
                <a:srgbClr val="2424B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sl-SI" sz="1600" dirty="0"/>
                <a:t>  </a:t>
              </a:r>
              <a:endParaRPr lang="en-US" sz="1600" dirty="0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402265" y="2923541"/>
              <a:ext cx="4186817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l-SI" sz="2400" b="1" dirty="0"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l-SI" sz="16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PRIMJENA TI S KLIJENTIMA</a:t>
              </a:r>
              <a:endParaRPr lang="sl-SI" sz="1600" dirty="0">
                <a:latin typeface="Arial" pitchFamily="34" charset="0"/>
                <a:cs typeface="Arial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l-SI" sz="1600" b="1" dirty="0"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l-SI" sz="16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INTERNALIZACIJA  UVJERENJA TI</a:t>
              </a:r>
              <a:endParaRPr lang="sl-SI" sz="1600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l-SI" sz="16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IZKUSTVA  S TI U OSOBNOM ŽIVOTU</a:t>
              </a:r>
              <a:endParaRPr lang="sl-SI" sz="1600" b="1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l-SI" sz="16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RAZUMIJEVANJE  IDEJA TI</a:t>
              </a:r>
              <a:endParaRPr lang="sl-SI" sz="1600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042226" y="1986662"/>
              <a:ext cx="5184576" cy="5847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>
              <a:solidFill>
                <a:srgbClr val="2424B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l-SI" sz="32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en-US" sz="32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REALIT</a:t>
              </a:r>
              <a:r>
                <a:rPr lang="sl-SI" sz="32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ETNA </a:t>
              </a:r>
              <a:r>
                <a:rPr lang="en-US" sz="32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T</a:t>
              </a:r>
              <a:r>
                <a:rPr lang="sl-SI" sz="32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ERAPIJA</a:t>
              </a:r>
              <a:endParaRPr lang="en-US" sz="3200" b="1" dirty="0">
                <a:latin typeface="Arial" pitchFamily="34" charset="0"/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2402262" y="5801939"/>
              <a:ext cx="4186817" cy="58477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9525">
              <a:solidFill>
                <a:srgbClr val="2424B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l-SI" sz="3200" b="1" dirty="0">
                  <a:latin typeface="Arial" pitchFamily="34" charset="0"/>
                  <a:cs typeface="Arial" pitchFamily="34" charset="0"/>
                </a:rPr>
                <a:t>TEORIJA IZBORA </a:t>
              </a:r>
              <a:endParaRPr kumimoji="0" lang="sl-S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D9B6355-9A4A-4AB4-B062-EFC55065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C884C9-E58F-4BB6-AD69-2F202EB608F4}" type="datetime1">
              <a:rPr lang="sl-SI" smtClean="0"/>
              <a:t>13. 04. 2022</a:t>
            </a:fld>
            <a:endParaRPr lang="sl-SI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C92654-D112-4607-BFEF-889CD818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E559-77D8-42EE-B3B0-0219868F8A4E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20EFC4D6-36ED-4926-9FF6-D392C0FCC66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7864" y="6274208"/>
            <a:ext cx="1531720" cy="49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Slika 1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70ACE0EE-0D58-45C2-ACE3-B74EDFFFBC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746"/>
            <a:ext cx="4536504" cy="79184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unija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Ključni elementi realitetne terapije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z="2000" dirty="0"/>
              <a:t>      </a:t>
            </a:r>
            <a:endParaRPr lang="sl-SI" sz="2000" b="1" dirty="0"/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Organizam  - cjelokupno ponašanje</a:t>
            </a:r>
          </a:p>
          <a:p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Uvjerenja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TI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Odnos –  Razumijevanje važnosti povezanosti koja se temelji na TI 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Frustracija =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Očekivanja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Zamjedba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Duševno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zdravlje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Ravnteža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životnom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kontekstu –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namjena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ponašanja</a:t>
            </a:r>
          </a:p>
          <a:p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Terapeutova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samoprocjena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Promjena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uvjerenja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iz tradicionalnih u TI</a:t>
            </a:r>
          </a:p>
          <a:p>
            <a:endParaRPr lang="sl-SI" sz="2000" dirty="0"/>
          </a:p>
          <a:p>
            <a:pPr>
              <a:buNone/>
            </a:pPr>
            <a:endParaRPr lang="sl-SI" dirty="0"/>
          </a:p>
        </p:txBody>
      </p:sp>
      <p:cxnSp>
        <p:nvCxnSpPr>
          <p:cNvPr id="23" name="Raven konektor 4"/>
          <p:cNvCxnSpPr/>
          <p:nvPr/>
        </p:nvCxnSpPr>
        <p:spPr bwMode="auto">
          <a:xfrm>
            <a:off x="467544" y="1483594"/>
            <a:ext cx="7560840" cy="119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91680" y="101927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A73EA4C-1A1F-4617-81C6-818ACF7D0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45CB3-5B6C-4D25-8B93-2FF5FF2F83A0}" type="datetime1">
              <a:rPr lang="sl-SI" smtClean="0"/>
              <a:t>13. 04. 2022</a:t>
            </a:fld>
            <a:endParaRPr lang="sl-SI"/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55BEA210-4842-41DB-8063-100D0F5FF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76AB96D9-5BE4-4E8E-B124-1430583C4C1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873" y="6126163"/>
            <a:ext cx="2193446" cy="5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Slika 11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56A47688-CAAB-4E5F-AEB4-EC7B9E94E1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042"/>
            <a:ext cx="4392488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B1DC3F-6E6F-4873-89A2-C9D585807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br>
              <a:rPr lang="hr-HR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Realitetna</a:t>
            </a:r>
            <a:r>
              <a:rPr lang="hr-HR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Terapija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0072CB7-451E-46CF-8B68-991AC1206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Teorijski RT definiramo kao evolucijsko-sistemski pristup u radu sa ljudima sa psihosocijalnim poteškoćama i teškoćama u mentalnom zdravlju.(Leon Lojk 1937-2014)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 praktičnom smislu to je primjena TI u psihoterapiji/savjetovanju sa ciljem poboljšanja mentalnog zdravlja.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Glavni cilj RT je promjena uvjerenja PVM u uvjerenje TI.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0818006-7C8B-4572-BE70-BFC61514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1E8F0-A250-4AE2-A11F-4584B0E7594E}" type="datetime1">
              <a:rPr lang="sl-SI" smtClean="0"/>
              <a:t>13. 04. 2022</a:t>
            </a:fld>
            <a:endParaRPr lang="sl-SI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6E5414-938A-460A-930F-2F3A7926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340DB37F-918E-4ABB-92C9-2C00C33BF74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7864" y="5912719"/>
            <a:ext cx="2193446" cy="7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FF4536F9-57C4-42C3-91DF-2A39744A80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789"/>
            <a:ext cx="4320480" cy="791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207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4CA8AC-BB47-4CF3-B69F-EDE0244B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Teorija Izbora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3C539E-CF8F-4291-9C14-8D7B339B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TI je razumijevanje ljudskog ponašanja u kontekstu kibernetike drugog reda. Ljudski organizam je zatvoreni sustav čije je funkcioniranje namjensko i motivirano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izunutra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Definira čovjeka kao slobodno i odgovorno biće unutarnje motivirano, čije je ponašanje uvijek namjensko, raznoliko i fleksibilno.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Namjena ponašanja je slijediti unutarnju motivaciju I tako uspostaviti I održavati unutarnju ravnotežu kao i ravnotežu sa okolinom.</a:t>
            </a:r>
          </a:p>
          <a:p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Ideja unutarnje motivacije, cjelovisti i svrhovitosti ponašanja čovjeka definira kao operativno zatvoren sustav koji djeluje na principu namjenske, kružne uzročnosti.</a:t>
            </a:r>
          </a:p>
          <a:p>
            <a:endParaRPr lang="en-US" sz="2000" dirty="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8E2381B-03FA-4238-A285-F271A4286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ECA4FF-96C0-403D-B2D3-FA54AA608B92}" type="datetime1">
              <a:rPr lang="sl-SI" smtClean="0"/>
              <a:t>13. 04. 2022</a:t>
            </a:fld>
            <a:endParaRPr lang="sl-SI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06CFC4D-5222-4728-80E8-E48E4284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14B9F42-295A-4661-B9C8-34720018369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6126163"/>
            <a:ext cx="2193446" cy="62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572180E1-FA84-468B-9A29-3D21C70967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2163"/>
            <a:ext cx="4392488" cy="791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294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3"/>
          <p:cNvSpPr>
            <a:spLocks noGrp="1"/>
          </p:cNvSpPr>
          <p:nvPr>
            <p:ph type="title"/>
          </p:nvPr>
        </p:nvSpPr>
        <p:spPr>
          <a:xfrm>
            <a:off x="1619672" y="548679"/>
            <a:ext cx="6409134" cy="999133"/>
          </a:xfrm>
        </p:spPr>
        <p:txBody>
          <a:bodyPr/>
          <a:lstStyle/>
          <a:p>
            <a:pPr eaLnBrk="1" hangingPunct="1">
              <a:defRPr/>
            </a:pP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Uvjerenja iz kojih nastupamo</a:t>
            </a:r>
          </a:p>
        </p:txBody>
      </p:sp>
      <p:cxnSp>
        <p:nvCxnSpPr>
          <p:cNvPr id="5" name="Raven konektor 4"/>
          <p:cNvCxnSpPr/>
          <p:nvPr/>
        </p:nvCxnSpPr>
        <p:spPr bwMode="auto">
          <a:xfrm>
            <a:off x="468313" y="1484313"/>
            <a:ext cx="590391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8" name="Ograda vsebine 3"/>
          <p:cNvGraphicFramePr>
            <a:graphicFrameLocks/>
          </p:cNvGraphicFramePr>
          <p:nvPr/>
        </p:nvGraphicFramePr>
        <p:xfrm>
          <a:off x="467544" y="1412776"/>
          <a:ext cx="8280920" cy="500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3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2361">
                <a:tc>
                  <a:txBody>
                    <a:bodyPr/>
                    <a:lstStyle/>
                    <a:p>
                      <a:pPr algn="ctr"/>
                      <a:r>
                        <a:rPr kumimoji="0" lang="sl-SI" sz="1800" b="1" kern="1200" baseline="0" noProof="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Uvjerenja</a:t>
                      </a:r>
                      <a:r>
                        <a:rPr kumimoji="0" lang="sl-SI" sz="1800" b="1" kern="1200" baseline="0" noProof="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TI</a:t>
                      </a:r>
                      <a:endParaRPr kumimoji="0" lang="en-US" sz="1800" b="1" kern="1200" noProof="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noProof="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Tradi</a:t>
                      </a:r>
                      <a:r>
                        <a:rPr kumimoji="0" lang="sl-SI" sz="1800" b="1" kern="1200" noProof="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cionalna</a:t>
                      </a:r>
                      <a:r>
                        <a:rPr kumimoji="0" lang="sl-SI" sz="1800" b="1" kern="1200" noProof="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sl-SI" sz="1800" b="1" kern="1200" noProof="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uvjerenja</a:t>
                      </a:r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088">
                <a:tc>
                  <a:txBody>
                    <a:bodyPr/>
                    <a:lstStyle/>
                    <a:p>
                      <a:pPr algn="l"/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Moje</a:t>
                      </a:r>
                      <a:r>
                        <a:rPr kumimoji="0" lang="sl-SI" sz="1800" kern="1200" baseline="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ponašanje je moj izbor u </a:t>
                      </a:r>
                      <a:r>
                        <a:rPr kumimoji="0" lang="sl-SI" sz="1800" kern="1200" baseline="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određenim</a:t>
                      </a:r>
                      <a:r>
                        <a:rPr kumimoji="0" lang="sl-SI" sz="1800" kern="1200" baseline="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sl-SI" sz="1800" kern="1200" baseline="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okolnostima</a:t>
                      </a:r>
                      <a:r>
                        <a:rPr kumimoji="0" lang="sl-SI" sz="1800" kern="1200" baseline="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pokušaj da </a:t>
                      </a:r>
                      <a:r>
                        <a:rPr kumimoji="0" lang="sl-SI" sz="1800" kern="1200" baseline="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uspostavim</a:t>
                      </a:r>
                      <a:r>
                        <a:rPr kumimoji="0" lang="sl-SI" sz="1800" kern="1200" baseline="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sl-SI" sz="1800" kern="1200" baseline="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ravnotežu</a:t>
                      </a:r>
                      <a:r>
                        <a:rPr kumimoji="0" lang="sl-SI" sz="1800" kern="1200" baseline="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u životu</a:t>
                      </a:r>
                      <a:r>
                        <a:rPr kumimoji="0" lang="en-US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algn="l"/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Moje ponašanje je</a:t>
                      </a:r>
                      <a:r>
                        <a:rPr kumimoji="0" lang="sl-SI" sz="1800" kern="1200" baseline="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odgovor na </a:t>
                      </a:r>
                      <a:r>
                        <a:rPr kumimoji="0" lang="sl-SI" sz="1800" kern="1200" baseline="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okolnosti</a:t>
                      </a:r>
                      <a:r>
                        <a:rPr kumimoji="0" lang="en-US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Moje</a:t>
                      </a:r>
                      <a:r>
                        <a:rPr kumimoji="0" lang="sl-SI" sz="1800" kern="1200" baseline="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ponašanje je moj izbor, a tvoje  tvoj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Tvoje ponašanje je za mene informacija,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što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ću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njom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učiniti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je moj izbor i obratno</a:t>
                      </a:r>
                      <a:r>
                        <a:rPr kumimoji="0" lang="en-US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 </a:t>
                      </a:r>
                    </a:p>
                    <a:p>
                      <a:pPr algn="l"/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en-US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Moje ponašanje je odgovor na tvoje i obratno.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Mogu</a:t>
                      </a:r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postići</a:t>
                      </a:r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 da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radiš</a:t>
                      </a:r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 ono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što</a:t>
                      </a:r>
                      <a:r>
                        <a:rPr lang="sl-SI" baseline="0" noProof="0" dirty="0">
                          <a:latin typeface="Arial" pitchFamily="34" charset="0"/>
                          <a:cs typeface="Arial" pitchFamily="34" charset="0"/>
                        </a:rPr>
                        <a:t> želim.</a:t>
                      </a:r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6408">
                <a:tc>
                  <a:txBody>
                    <a:bodyPr/>
                    <a:lstStyle/>
                    <a:p>
                      <a:pPr algn="l"/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Moja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uloga</a:t>
                      </a:r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 i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dužnost</a:t>
                      </a:r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 je stalno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stvarati</a:t>
                      </a:r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uvjete</a:t>
                      </a:r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, kako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ćeš</a:t>
                      </a:r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 se ti ponašati u tim </a:t>
                      </a:r>
                      <a:r>
                        <a:rPr lang="sl-SI" noProof="0" dirty="0" err="1">
                          <a:latin typeface="Arial" pitchFamily="34" charset="0"/>
                          <a:cs typeface="Arial" pitchFamily="34" charset="0"/>
                        </a:rPr>
                        <a:t>uvjetima</a:t>
                      </a:r>
                      <a:r>
                        <a:rPr lang="sl-SI" baseline="0" noProof="0" dirty="0">
                          <a:latin typeface="Arial" pitchFamily="34" charset="0"/>
                          <a:cs typeface="Arial" pitchFamily="34" charset="0"/>
                        </a:rPr>
                        <a:t> je tvoj izbor. </a:t>
                      </a:r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r>
                        <a:rPr lang="en-US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Moja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uloga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dužnost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je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postići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radiš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ono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što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želim </a:t>
                      </a:r>
                      <a:r>
                        <a:rPr kumimoji="0" lang="sl-SI" sz="1800" kern="1200" noProof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ili</a:t>
                      </a:r>
                      <a:r>
                        <a:rPr kumimoji="0" lang="sl-SI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mislim da je dobro</a:t>
                      </a:r>
                      <a:r>
                        <a:rPr kumimoji="0" lang="en-US" sz="1800" kern="1200" noProof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8B4154F-118D-4445-A09C-9AC7F649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F34D9-0CCC-4773-AD8A-AB05C0C5C79E}" type="datetime1">
              <a:rPr lang="sl-SI" smtClean="0"/>
              <a:t>13. 04. 2022</a:t>
            </a:fld>
            <a:endParaRPr lang="sl-SI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C3F6CB5-7206-4F4F-A6E6-DED20A98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E559-77D8-42EE-B3B0-0219868F8A4E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A3BEC1FD-DD62-4ABA-98B9-4639A0A0801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7094" y="6309320"/>
            <a:ext cx="2193446" cy="50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A0B85310-AD7D-465C-B0A2-F21ABEE7C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4536504" cy="791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je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sufinancirala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1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nija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Europskog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socijalnog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100" dirty="0" err="1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</a:t>
            </a:r>
            <a:r>
              <a:rPr lang="de-DE" sz="11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Tradicionalna uvjerenja</a:t>
            </a:r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323528" y="1628800"/>
            <a:ext cx="8136904" cy="4896544"/>
          </a:xfrm>
        </p:spPr>
        <p:txBody>
          <a:bodyPr/>
          <a:lstStyle/>
          <a:p>
            <a:pPr>
              <a:buNone/>
            </a:pPr>
            <a:r>
              <a:rPr lang="sl-SI" dirty="0"/>
              <a:t>                                        </a:t>
            </a:r>
            <a:r>
              <a:rPr lang="sl-SI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Žrtva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Moje </a:t>
            </a:r>
            <a:r>
              <a:rPr lang="sl-SI" sz="1400" u="sng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ponašanje je odgovor </a:t>
            </a:r>
            <a:r>
              <a:rPr lang="sl-SI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sl-SI" sz="14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okolnosti</a:t>
            </a:r>
            <a:endParaRPr lang="sl-SI" sz="14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i ponašanje drugih!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</a:t>
            </a: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1400" i="1" dirty="0">
                <a:latin typeface="Arial" panose="020B0604020202020204" pitchFamily="34" charset="0"/>
                <a:cs typeface="Arial" panose="020B0604020202020204" pitchFamily="34" charset="0"/>
              </a:rPr>
              <a:t>žalost, </a:t>
            </a:r>
            <a:r>
              <a:rPr lang="sl-SI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nemoć</a:t>
            </a:r>
            <a:r>
              <a:rPr lang="sl-SI" sz="1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l-S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l-SI" sz="1800" dirty="0"/>
          </a:p>
          <a:p>
            <a:pPr>
              <a:buNone/>
            </a:pPr>
            <a:endParaRPr lang="sl-SI" sz="1800" dirty="0"/>
          </a:p>
          <a:p>
            <a:pPr>
              <a:buNone/>
            </a:pPr>
            <a:endParaRPr lang="sl-SI" sz="1800" dirty="0"/>
          </a:p>
          <a:p>
            <a:pPr>
              <a:buNone/>
            </a:pPr>
            <a:endParaRPr lang="sl-SI" sz="1800" dirty="0"/>
          </a:p>
          <a:p>
            <a:pPr>
              <a:buNone/>
            </a:pPr>
            <a:endParaRPr lang="sl-SI" sz="1800" dirty="0"/>
          </a:p>
          <a:p>
            <a:pPr>
              <a:buNone/>
            </a:pPr>
            <a:r>
              <a:rPr lang="sl-SI" sz="1800" b="1" dirty="0"/>
              <a:t>                              </a:t>
            </a:r>
            <a:r>
              <a:rPr lang="sl-SI" sz="1800" b="1" dirty="0" err="1"/>
              <a:t>Progonitelj</a:t>
            </a:r>
            <a:r>
              <a:rPr lang="sl-SI" sz="1800" b="1" dirty="0"/>
              <a:t>                                                   </a:t>
            </a:r>
            <a:r>
              <a:rPr lang="sl-SI" sz="1800" b="1" dirty="0" err="1"/>
              <a:t>Spasilac</a:t>
            </a:r>
            <a:r>
              <a:rPr lang="sl-SI" sz="1800" b="1" dirty="0"/>
              <a:t>    </a:t>
            </a:r>
          </a:p>
          <a:p>
            <a:pPr>
              <a:buNone/>
            </a:pPr>
            <a:r>
              <a:rPr lang="sl-SI" sz="1400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sl-SI" sz="1400" u="sng" dirty="0" err="1">
                <a:latin typeface="Arial" pitchFamily="34" charset="0"/>
                <a:cs typeface="Arial" pitchFamily="34" charset="0"/>
              </a:rPr>
              <a:t>Mogu</a:t>
            </a:r>
            <a:r>
              <a:rPr lang="sl-SI" sz="1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sl-SI" sz="1400" u="sng" dirty="0" err="1">
                <a:latin typeface="Arial" pitchFamily="34" charset="0"/>
                <a:cs typeface="Arial" pitchFamily="34" charset="0"/>
              </a:rPr>
              <a:t>postići</a:t>
            </a:r>
            <a:r>
              <a:rPr lang="sl-SI" sz="1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sl-SI" sz="1400" dirty="0">
                <a:latin typeface="Arial" pitchFamily="34" charset="0"/>
                <a:cs typeface="Arial" pitchFamily="34" charset="0"/>
              </a:rPr>
              <a:t>da drugi  rade </a:t>
            </a:r>
            <a:r>
              <a:rPr lang="sl-SI" sz="140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sl-SI" sz="1400" dirty="0">
                <a:latin typeface="Arial" pitchFamily="34" charset="0"/>
                <a:cs typeface="Arial" pitchFamily="34" charset="0"/>
              </a:rPr>
              <a:t> želim!              </a:t>
            </a:r>
            <a:r>
              <a:rPr lang="sl-SI" sz="1400" u="sng" dirty="0">
                <a:latin typeface="Arial" pitchFamily="34" charset="0"/>
                <a:cs typeface="Arial" pitchFamily="34" charset="0"/>
              </a:rPr>
              <a:t>Moja </a:t>
            </a:r>
            <a:r>
              <a:rPr lang="sl-SI" sz="1400" u="sng" dirty="0" err="1">
                <a:latin typeface="Arial" pitchFamily="34" charset="0"/>
                <a:cs typeface="Arial" pitchFamily="34" charset="0"/>
              </a:rPr>
              <a:t>dužnost</a:t>
            </a:r>
            <a:r>
              <a:rPr lang="sl-SI" sz="1400" u="sng" dirty="0">
                <a:latin typeface="Arial" pitchFamily="34" charset="0"/>
                <a:cs typeface="Arial" pitchFamily="34" charset="0"/>
              </a:rPr>
              <a:t> je </a:t>
            </a:r>
            <a:r>
              <a:rPr lang="sl-SI" sz="1400" u="sng" dirty="0" err="1">
                <a:latin typeface="Arial" pitchFamily="34" charset="0"/>
                <a:cs typeface="Arial" pitchFamily="34" charset="0"/>
              </a:rPr>
              <a:t>postići</a:t>
            </a:r>
            <a:r>
              <a:rPr lang="sl-SI" sz="1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sl-SI" sz="1400" dirty="0">
                <a:latin typeface="Arial" pitchFamily="34" charset="0"/>
                <a:cs typeface="Arial" pitchFamily="34" charset="0"/>
              </a:rPr>
              <a:t>da drugi rade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l-SI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</a:pPr>
            <a:r>
              <a:rPr lang="sl-SI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sl-SI" sz="1400" dirty="0"/>
              <a:t>(</a:t>
            </a:r>
            <a:r>
              <a:rPr lang="sl-SI" sz="1400" i="1" dirty="0" err="1"/>
              <a:t>ljutnja</a:t>
            </a:r>
            <a:r>
              <a:rPr lang="sl-SI" sz="1400" i="1" dirty="0"/>
              <a:t>, </a:t>
            </a:r>
            <a:r>
              <a:rPr lang="sl-SI" sz="1400" i="1" dirty="0" err="1"/>
              <a:t>nemoć</a:t>
            </a:r>
            <a:r>
              <a:rPr lang="sl-SI" sz="1400" i="1" dirty="0"/>
              <a:t>)</a:t>
            </a:r>
            <a:r>
              <a:rPr lang="sl-SI" sz="1400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sl-SI" sz="14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što</a:t>
            </a:r>
            <a:r>
              <a:rPr lang="sl-SI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želim </a:t>
            </a:r>
            <a:r>
              <a:rPr lang="sl-SI" sz="14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sl-SI" sz="14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mislim da je dobro!</a:t>
            </a:r>
          </a:p>
          <a:p>
            <a:pPr>
              <a:buNone/>
            </a:pPr>
            <a:r>
              <a:rPr lang="sl-SI" sz="1400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</a:t>
            </a:r>
            <a:r>
              <a:rPr lang="sl-SI" sz="1400" dirty="0"/>
              <a:t>(žaost</a:t>
            </a:r>
            <a:r>
              <a:rPr lang="sl-SI" sz="1400" i="1" dirty="0"/>
              <a:t>, </a:t>
            </a:r>
            <a:r>
              <a:rPr lang="sl-SI" sz="1400" i="1" dirty="0" err="1"/>
              <a:t>ljutnja</a:t>
            </a:r>
            <a:r>
              <a:rPr lang="sl-SI" sz="1400" i="1" dirty="0"/>
              <a:t>, </a:t>
            </a:r>
            <a:r>
              <a:rPr lang="sl-SI" sz="1400" i="1" dirty="0" err="1"/>
              <a:t>nemoć</a:t>
            </a:r>
            <a:r>
              <a:rPr lang="sl-SI" sz="1400" i="1" dirty="0"/>
              <a:t>)</a:t>
            </a:r>
            <a:endParaRPr lang="sl-SI" sz="1400" b="1" dirty="0"/>
          </a:p>
          <a:p>
            <a:pPr>
              <a:buNone/>
            </a:pPr>
            <a:r>
              <a:rPr lang="sl-SI" sz="1600" b="1" dirty="0"/>
              <a:t>                            </a:t>
            </a:r>
          </a:p>
          <a:p>
            <a:pPr>
              <a:buNone/>
            </a:pPr>
            <a:r>
              <a:rPr lang="sl-SI" sz="1600" dirty="0"/>
              <a:t>                                            (Prema </a:t>
            </a:r>
            <a:r>
              <a:rPr lang="sl-SI" sz="1600" dirty="0" err="1"/>
              <a:t>trokutu</a:t>
            </a:r>
            <a:r>
              <a:rPr lang="sl-SI" sz="1600" dirty="0"/>
              <a:t> </a:t>
            </a:r>
            <a:r>
              <a:rPr lang="sl-SI" sz="1600" dirty="0" err="1"/>
              <a:t>Stephana</a:t>
            </a:r>
            <a:r>
              <a:rPr lang="sl-SI" sz="1600" dirty="0"/>
              <a:t> </a:t>
            </a:r>
            <a:r>
              <a:rPr lang="sl-SI" sz="1600" dirty="0" err="1"/>
              <a:t>Karpmana</a:t>
            </a:r>
            <a:r>
              <a:rPr lang="sl-SI" sz="1600" dirty="0"/>
              <a:t> priredili </a:t>
            </a:r>
            <a:r>
              <a:rPr lang="sl-SI" sz="1600" dirty="0" err="1"/>
              <a:t>B.i</a:t>
            </a:r>
            <a:r>
              <a:rPr lang="sl-SI" sz="1600" dirty="0"/>
              <a:t> L. Lojk)</a:t>
            </a:r>
          </a:p>
        </p:txBody>
      </p:sp>
      <p:sp>
        <p:nvSpPr>
          <p:cNvPr id="27" name="Enakokraki trikotnik 26"/>
          <p:cNvSpPr/>
          <p:nvPr/>
        </p:nvSpPr>
        <p:spPr>
          <a:xfrm>
            <a:off x="3131840" y="2276872"/>
            <a:ext cx="2520280" cy="2376264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0" name="Raven puščični konektor 29"/>
          <p:cNvCxnSpPr>
            <a:stCxn id="27" idx="0"/>
            <a:endCxn id="27" idx="4"/>
          </p:cNvCxnSpPr>
          <p:nvPr/>
        </p:nvCxnSpPr>
        <p:spPr>
          <a:xfrm>
            <a:off x="4391980" y="2276872"/>
            <a:ext cx="126014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en puščični konektor 31"/>
          <p:cNvCxnSpPr>
            <a:stCxn id="27" idx="2"/>
            <a:endCxn id="27" idx="4"/>
          </p:cNvCxnSpPr>
          <p:nvPr/>
        </p:nvCxnSpPr>
        <p:spPr>
          <a:xfrm>
            <a:off x="3131840" y="4653136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en puščični konektor 33"/>
          <p:cNvCxnSpPr/>
          <p:nvPr/>
        </p:nvCxnSpPr>
        <p:spPr>
          <a:xfrm flipV="1">
            <a:off x="3131840" y="2276872"/>
            <a:ext cx="126014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konektor 35"/>
          <p:cNvCxnSpPr>
            <a:stCxn id="27" idx="2"/>
            <a:endCxn id="27" idx="4"/>
          </p:cNvCxnSpPr>
          <p:nvPr/>
        </p:nvCxnSpPr>
        <p:spPr>
          <a:xfrm>
            <a:off x="3131840" y="4653136"/>
            <a:ext cx="252028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en puščični konektor 39"/>
          <p:cNvCxnSpPr>
            <a:endCxn id="27" idx="0"/>
          </p:cNvCxnSpPr>
          <p:nvPr/>
        </p:nvCxnSpPr>
        <p:spPr>
          <a:xfrm flipV="1">
            <a:off x="3203848" y="2276872"/>
            <a:ext cx="1188132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en konektor 46"/>
          <p:cNvCxnSpPr/>
          <p:nvPr/>
        </p:nvCxnSpPr>
        <p:spPr bwMode="auto">
          <a:xfrm>
            <a:off x="467544" y="1483594"/>
            <a:ext cx="7848872" cy="119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4E8A0A2-8E7E-4E7F-B1DF-530F88C2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B9B97-0C92-4344-A2CF-94FF1BF0AF81}" type="datetime1">
              <a:rPr lang="sl-SI" smtClean="0"/>
              <a:t>13. 04. 2022</a:t>
            </a:fld>
            <a:endParaRPr lang="sl-SI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FD05A16-44DC-4BA3-88DB-7DB56DFE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8571-7B09-4C94-BBF1-55C3F43AC05C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733A4911-F30E-421D-B882-84E21B89AAC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312" y="6165304"/>
            <a:ext cx="1342032" cy="55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Slika 15" descr="Slika na kojoj se prikazuje tekst, uređaj&#10;&#10;Opis je automatski generiran">
            <a:extLst>
              <a:ext uri="{FF2B5EF4-FFF2-40B4-BE49-F238E27FC236}">
                <a16:creationId xmlns:a16="http://schemas.microsoft.com/office/drawing/2014/main" id="{48EB83E4-647F-4D72-B4E9-5B255F075F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38886"/>
            <a:ext cx="4680520" cy="791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3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</TotalTime>
  <Words>1137</Words>
  <Application>Microsoft Office PowerPoint</Application>
  <PresentationFormat>Prikaz na zaslonu (4:3)</PresentationFormat>
  <Paragraphs>252</Paragraphs>
  <Slides>21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9" baseType="lpstr">
      <vt:lpstr>MS PMincho</vt:lpstr>
      <vt:lpstr>Arial</vt:lpstr>
      <vt:lpstr>Arial Narrow Bold</vt:lpstr>
      <vt:lpstr>Calibri</vt:lpstr>
      <vt:lpstr>DaxCondensedLight</vt:lpstr>
      <vt:lpstr>Tahoma</vt:lpstr>
      <vt:lpstr>Times New Roman</vt:lpstr>
      <vt:lpstr>Officeova tema</vt:lpstr>
      <vt:lpstr> </vt:lpstr>
      <vt:lpstr>    Projekt je sufinancirala Europska unija iz Europskog socijalnog fonda.   Autor RT i TI</vt:lpstr>
      <vt:lpstr> Projekt je sufinancirala Europska unija iz Europskog socijalnog fonda. Definicija RT </vt:lpstr>
      <vt:lpstr> Projekt je sufinancirala Europska unija iz Europskog socijalnog fonda. Što je Realitetna terapija?</vt:lpstr>
      <vt:lpstr>Projekt je sufinancirala Europska unija iz Europskog socijalnog fonda. Ključni elementi realitetne terapije</vt:lpstr>
      <vt:lpstr> Projekt je sufinancirala Europska unija iz Europskog socijalnog fonda.  Realitetna Terapija</vt:lpstr>
      <vt:lpstr>  Projekt je sufinancirala Europska unija iz Europskog socijalnog fonda. Teorija Izbora</vt:lpstr>
      <vt:lpstr>Projekt je sufinancirala Europska unija iz Europskog socijalnog fonda. Uvjerenja iz kojih nastupamo</vt:lpstr>
      <vt:lpstr> Projekt je sufinancirala Europska unija iz Europskog socijalnog fonda. Tradicionalna uvjerenja</vt:lpstr>
      <vt:lpstr>  Projekt je sufinancirala Europska unija iz Europskog socijalnog fonda. ORGANIZAM (Cjelokupno ponašanje)-ZATVORENI SISTEM</vt:lpstr>
      <vt:lpstr>         Projekt je sufinancirala Europska unija iz Europskog socijalnog fonda. OTVORENI SISTEM – Linearna uzročnost</vt:lpstr>
      <vt:lpstr>PowerPoint prezentacija</vt:lpstr>
      <vt:lpstr>Projekt je sufinancirala Europska unija iz Europskog socijalnog fonda. Što je frustracija?</vt:lpstr>
      <vt:lpstr>   Projekt je sufinancirala Europska unija iz Europskog socijalnog fonda. ODNOS </vt:lpstr>
      <vt:lpstr>     Projekt je sufinancirala Europska unija iz Europskog socijalnog fonda.  Odnos terapeuta i klijenta u RT</vt:lpstr>
      <vt:lpstr>                  Projekt je sufinancirala Europska unija iz Europskog socijalnog fonda. Tijek terapije</vt:lpstr>
      <vt:lpstr>            Projekt je sufinancirala Europska unija iz Europskog socijalnog fonda.    Tijek terapije</vt:lpstr>
      <vt:lpstr>                    Projekt je sufinancirala Europska unija iz Europskog socijalnog fonda. Tijek terapije</vt:lpstr>
      <vt:lpstr>   Projekt je sufinancirala Europska unija iz Europskog socijalnog fonda. Grupna realitetna terapija</vt:lpstr>
      <vt:lpstr>   Projekt je sufinancirala Europska unija iz Europskog socijalnog fonda. Grupna realitetna terapija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Nevenka</dc:creator>
  <cp:lastModifiedBy>Mirela Bilić</cp:lastModifiedBy>
  <cp:revision>145</cp:revision>
  <dcterms:created xsi:type="dcterms:W3CDTF">2011-04-05T18:59:10Z</dcterms:created>
  <dcterms:modified xsi:type="dcterms:W3CDTF">2022-04-13T10:27:20Z</dcterms:modified>
</cp:coreProperties>
</file>